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29"/>
  </p:notesMasterIdLst>
  <p:sldIdLst>
    <p:sldId id="256" r:id="rId2"/>
    <p:sldId id="257" r:id="rId3"/>
    <p:sldId id="262" r:id="rId4"/>
    <p:sldId id="258" r:id="rId5"/>
    <p:sldId id="263" r:id="rId6"/>
    <p:sldId id="259" r:id="rId7"/>
    <p:sldId id="265" r:id="rId8"/>
    <p:sldId id="266" r:id="rId9"/>
    <p:sldId id="267" r:id="rId10"/>
    <p:sldId id="268" r:id="rId11"/>
    <p:sldId id="270" r:id="rId12"/>
    <p:sldId id="269" r:id="rId13"/>
    <p:sldId id="264" r:id="rId14"/>
    <p:sldId id="277" r:id="rId15"/>
    <p:sldId id="271" r:id="rId16"/>
    <p:sldId id="273" r:id="rId17"/>
    <p:sldId id="275" r:id="rId18"/>
    <p:sldId id="280" r:id="rId19"/>
    <p:sldId id="278" r:id="rId20"/>
    <p:sldId id="279" r:id="rId21"/>
    <p:sldId id="281" r:id="rId22"/>
    <p:sldId id="282" r:id="rId23"/>
    <p:sldId id="286" r:id="rId24"/>
    <p:sldId id="287" r:id="rId25"/>
    <p:sldId id="292" r:id="rId26"/>
    <p:sldId id="290" r:id="rId27"/>
    <p:sldId id="294" r:id="rId28"/>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07" autoAdjust="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00B0F0">
            <a:alpha val="76667"/>
          </a:srgbClr>
        </a:solidFill>
      </dgm:spPr>
      <dgm:t>
        <a:bodyPr/>
        <a:lstStyle/>
        <a:p>
          <a:r>
            <a:rPr lang="en-US" err="1" smtClean="0">
              <a:solidFill>
                <a:schemeClr val="tx1"/>
              </a:solidFill>
              <a:latin typeface="Arial" pitchFamily="34" charset="0"/>
              <a:cs typeface="Arial" pitchFamily="34" charset="0"/>
            </a:rPr>
            <a:t>Thiết</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kế</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hệ</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thống</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00B0F0">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00B0F0">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Kết quả</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dgm:t>
        <a:bodyPr/>
        <a:lstStyle/>
        <a:p>
          <a:r>
            <a:rPr lang="en-US" err="1" smtClean="0">
              <a:solidFill>
                <a:schemeClr val="tx1"/>
              </a:solidFill>
              <a:latin typeface="Arial" pitchFamily="34" charset="0"/>
              <a:cs typeface="Arial" pitchFamily="34" charset="0"/>
            </a:rPr>
            <a:t>Thiết</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kế</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hệ</a:t>
          </a:r>
          <a:r>
            <a:rPr lang="en-US" smtClean="0">
              <a:solidFill>
                <a:schemeClr val="tx1"/>
              </a:solidFill>
              <a:latin typeface="Arial" pitchFamily="34" charset="0"/>
              <a:cs typeface="Arial" pitchFamily="34" charset="0"/>
            </a:rPr>
            <a:t> </a:t>
          </a:r>
          <a:r>
            <a:rPr lang="en-US" err="1" smtClean="0">
              <a:solidFill>
                <a:schemeClr val="tx1"/>
              </a:solidFill>
              <a:latin typeface="Arial" pitchFamily="34" charset="0"/>
              <a:cs typeface="Arial" pitchFamily="34" charset="0"/>
            </a:rPr>
            <a:t>thống</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Thiết kế hệ thống</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Kết quả</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luận 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00B0F0">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err="1" smtClean="0">
              <a:solidFill>
                <a:schemeClr val="tx1"/>
              </a:solidFill>
              <a:latin typeface="Arial" pitchFamily="34" charset="0"/>
              <a:cs typeface="Arial" pitchFamily="34" charset="0"/>
            </a:rPr>
            <a:t>Thiết</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kế</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hệ</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thống</a:t>
          </a:r>
          <a:endParaRPr lang="en-US" sz="1400" kern="1200">
            <a:solidFill>
              <a:schemeClr val="tx1"/>
            </a:solidFill>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00B0F0">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00B0F0">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Thiết kế hệ thống</a:t>
          </a:r>
          <a:endParaRPr lang="en-US" sz="14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Kết quả</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5">
            <a:alpha val="90000"/>
            <a:hueOff val="0"/>
            <a:satOff val="0"/>
            <a:lumOff val="0"/>
            <a:alphaOff val="-1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err="1" smtClean="0">
              <a:solidFill>
                <a:schemeClr val="tx1"/>
              </a:solidFill>
              <a:latin typeface="Arial" pitchFamily="34" charset="0"/>
              <a:cs typeface="Arial" pitchFamily="34" charset="0"/>
            </a:rPr>
            <a:t>Thiết</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kế</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hệ</a:t>
          </a:r>
          <a:r>
            <a:rPr lang="en-US" sz="1400" kern="1200" smtClean="0">
              <a:solidFill>
                <a:schemeClr val="tx1"/>
              </a:solidFill>
              <a:latin typeface="Arial" pitchFamily="34" charset="0"/>
              <a:cs typeface="Arial" pitchFamily="34" charset="0"/>
            </a:rPr>
            <a:t> </a:t>
          </a:r>
          <a:r>
            <a:rPr lang="en-US" sz="1400" kern="1200" err="1" smtClean="0">
              <a:solidFill>
                <a:schemeClr val="tx1"/>
              </a:solidFill>
              <a:latin typeface="Arial" pitchFamily="34" charset="0"/>
              <a:cs typeface="Arial" pitchFamily="34" charset="0"/>
            </a:rPr>
            <a:t>thống</a:t>
          </a:r>
          <a:endParaRPr lang="en-US" sz="1400" kern="1200">
            <a:solidFill>
              <a:schemeClr val="tx1"/>
            </a:solidFill>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chemeClr val="accent5">
            <a:alpha val="90000"/>
            <a:hueOff val="0"/>
            <a:satOff val="0"/>
            <a:lumOff val="0"/>
            <a:alphaOff val="-2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5">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Đặt vấn đề</a:t>
          </a:r>
          <a:endParaRPr lang="en-US" sz="13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Thiết kế hệ thống</a:t>
          </a:r>
          <a:endParaRPr lang="en-US" sz="13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smtClean="0">
              <a:solidFill>
                <a:schemeClr val="tx1"/>
              </a:solidFill>
              <a:latin typeface="Arial" pitchFamily="34" charset="0"/>
              <a:cs typeface="Arial" pitchFamily="34" charset="0"/>
            </a:rPr>
            <a:t>Kết quả</a:t>
          </a:r>
          <a:endParaRPr lang="en-US" sz="13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3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5905850" y="0"/>
        <a:ext cx="2480935" cy="36004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Đặt vấn đề</a:t>
          </a:r>
          <a:endParaRPr lang="en-US" sz="13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0" kern="1200" smtClean="0">
              <a:solidFill>
                <a:schemeClr val="tx1"/>
              </a:solidFill>
              <a:effectLst/>
              <a:latin typeface="Arial" pitchFamily="34" charset="0"/>
              <a:cs typeface="Arial" pitchFamily="34" charset="0"/>
            </a:rPr>
            <a:t>Thiết kế hệ thống</a:t>
          </a:r>
          <a:endParaRPr lang="en-US" sz="1300" b="0" kern="1200">
            <a:solidFill>
              <a:schemeClr val="tx1"/>
            </a:solidFill>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smtClean="0">
              <a:solidFill>
                <a:schemeClr val="tx1"/>
              </a:solidFill>
              <a:latin typeface="Arial" pitchFamily="34" charset="0"/>
              <a:cs typeface="Arial" pitchFamily="34" charset="0"/>
            </a:rPr>
            <a:t>Kết quả</a:t>
          </a:r>
          <a:endParaRPr lang="en-US" sz="13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luận</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3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3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3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5905850" y="0"/>
        <a:ext cx="2480935" cy="3600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88877" cy="360040"/>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0" kern="1200" smtClean="0">
              <a:solidFill>
                <a:schemeClr val="tx1"/>
              </a:solidFill>
              <a:effectLst/>
              <a:latin typeface="Arial" pitchFamily="34" charset="0"/>
              <a:cs typeface="Arial" pitchFamily="34" charset="0"/>
            </a:rPr>
            <a:t>Đặt vấn đề</a:t>
          </a:r>
          <a:endParaRPr lang="en-US" sz="1400" b="0" kern="1200">
            <a:solidFill>
              <a:schemeClr val="tx1"/>
            </a:solidFill>
            <a:effectLst/>
            <a:latin typeface="Arial" pitchFamily="34" charset="0"/>
            <a:cs typeface="Arial" pitchFamily="34" charset="0"/>
          </a:endParaRPr>
        </a:p>
      </dsp:txBody>
      <dsp:txXfrm>
        <a:off x="180020" y="0"/>
        <a:ext cx="1428837" cy="360040"/>
      </dsp:txXfrm>
    </dsp:sp>
    <dsp:sp modelId="{96790891-0789-4141-99D7-CC1EB8A5E5BB}">
      <dsp:nvSpPr>
        <dsp:cNvPr id="0" name=""/>
        <dsp:cNvSpPr/>
      </dsp:nvSpPr>
      <dsp:spPr>
        <a:xfrm>
          <a:off x="1506924" y="0"/>
          <a:ext cx="2840975" cy="360040"/>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Thiết kế hệ thống</a:t>
          </a:r>
          <a:endParaRPr lang="en-US" sz="14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686944" y="0"/>
        <a:ext cx="2480935" cy="360040"/>
      </dsp:txXfrm>
    </dsp:sp>
    <dsp:sp modelId="{DC648F86-914C-4C5B-95E9-5BE606949752}">
      <dsp:nvSpPr>
        <dsp:cNvPr id="0" name=""/>
        <dsp:cNvSpPr/>
      </dsp:nvSpPr>
      <dsp:spPr>
        <a:xfrm>
          <a:off x="4063803" y="0"/>
          <a:ext cx="1946125" cy="360040"/>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quả</a:t>
          </a:r>
          <a:endParaRPr lang="en-US" sz="1400" kern="1200">
            <a:solidFill>
              <a:schemeClr val="tx1"/>
            </a:solidFill>
            <a:latin typeface="Arial" pitchFamily="34" charset="0"/>
            <a:cs typeface="Arial" pitchFamily="34" charset="0"/>
          </a:endParaRPr>
        </a:p>
      </dsp:txBody>
      <dsp:txXfrm>
        <a:off x="4243823" y="0"/>
        <a:ext cx="1586085" cy="360040"/>
      </dsp:txXfrm>
    </dsp:sp>
    <dsp:sp modelId="{0F2E1333-D453-441D-A96F-97042809AA27}">
      <dsp:nvSpPr>
        <dsp:cNvPr id="0" name=""/>
        <dsp:cNvSpPr/>
      </dsp:nvSpPr>
      <dsp:spPr>
        <a:xfrm>
          <a:off x="5725830" y="0"/>
          <a:ext cx="2840975" cy="360040"/>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lvl="0" algn="ctr" defTabSz="622300">
            <a:lnSpc>
              <a:spcPct val="90000"/>
            </a:lnSpc>
            <a:spcBef>
              <a:spcPct val="0"/>
            </a:spcBef>
            <a:spcAft>
              <a:spcPct val="35000"/>
            </a:spcAft>
          </a:pPr>
          <a:r>
            <a:rPr lang="en-US" sz="1400" kern="1200" smtClean="0">
              <a:solidFill>
                <a:schemeClr val="tx1"/>
              </a:solidFill>
              <a:latin typeface="Arial" pitchFamily="34" charset="0"/>
              <a:cs typeface="Arial" pitchFamily="34" charset="0"/>
            </a:rPr>
            <a:t>Kết luận và hướng phát triển</a:t>
          </a:r>
          <a:endParaRPr lang="en-US" sz="1400" kern="1200">
            <a:solidFill>
              <a:schemeClr val="tx1"/>
            </a:solidFill>
            <a:latin typeface="Arial" pitchFamily="34" charset="0"/>
            <a:cs typeface="Arial" pitchFamily="34" charset="0"/>
          </a:endParaRPr>
        </a:p>
      </dsp:txBody>
      <dsp:txXfrm>
        <a:off x="5905850" y="0"/>
        <a:ext cx="2480935" cy="36004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B774DD-D617-4780-ACC2-1EFFBC2E20E1}" type="datetimeFigureOut">
              <a:rPr lang="vi-VN" smtClean="0"/>
              <a:t>5/5/2020</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D1AD2A-FED4-462F-836E-10C9C9BE0503}" type="slidenum">
              <a:rPr lang="vi-VN" smtClean="0"/>
              <a:t>‹#›</a:t>
            </a:fld>
            <a:endParaRPr lang="vi-VN"/>
          </a:p>
        </p:txBody>
      </p:sp>
    </p:spTree>
    <p:extLst>
      <p:ext uri="{BB962C8B-B14F-4D97-AF65-F5344CB8AC3E}">
        <p14:creationId xmlns:p14="http://schemas.microsoft.com/office/powerpoint/2010/main" val="2357656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32D66D-61C7-46EA-9DD9-48F6F358B647}" type="datetime1">
              <a:rPr lang="vi-VN" smtClean="0"/>
              <a:t>5/5/2020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937519"/>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91E051-EF84-4D55-9139-B5668F8DD0CD}" type="datetime1">
              <a:rPr lang="vi-VN" smtClean="0"/>
              <a:t>5/5/2020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3589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838A9F-96F5-4C25-8E1C-2872E40C765B}" type="datetime1">
              <a:rPr lang="vi-VN" smtClean="0"/>
              <a:t>5/5/2020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068260987"/>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B0AEFA-CD0C-4EA7-B1DE-697DC7E8AFC3}" type="datetime1">
              <a:rPr lang="vi-VN" smtClean="0"/>
              <a:t>5/5/2020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702495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A4A9BF-CDC4-4CAD-A86C-FE6FA50877A7}" type="datetime1">
              <a:rPr lang="vi-VN" smtClean="0"/>
              <a:t>5/5/2020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7437181"/>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973284D-292B-47B0-B92C-71BBC7A3A806}" type="datetime1">
              <a:rPr lang="vi-VN" smtClean="0"/>
              <a:t>5/5/2020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951801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5F91EAF-30A0-4A89-B85C-8014BFF6C3A9}" type="datetime1">
              <a:rPr lang="vi-VN" smtClean="0"/>
              <a:t>5/5/2020</a:t>
            </a:fld>
            <a:endParaRPr lang="vi-VN"/>
          </a:p>
        </p:txBody>
      </p:sp>
      <p:sp>
        <p:nvSpPr>
          <p:cNvPr id="8" name="Footer Placeholder 7"/>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838124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BE721EC-65E2-4C2D-94F9-5EEB9FE7C5F9}" type="datetime1">
              <a:rPr lang="vi-VN" smtClean="0"/>
              <a:t>5/5/2020</a:t>
            </a:fld>
            <a:endParaRPr lang="vi-VN"/>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113556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4E33FDC-27AA-414A-8A1E-C946A3AE8552}" type="datetime1">
              <a:rPr lang="vi-VN" smtClean="0"/>
              <a:t>5/5/2020</a:t>
            </a:fld>
            <a:endParaRPr lang="vi-VN"/>
          </a:p>
        </p:txBody>
      </p:sp>
      <p:sp>
        <p:nvSpPr>
          <p:cNvPr id="8" name="Footer Placeholder 7"/>
          <p:cNvSpPr>
            <a:spLocks noGrp="1"/>
          </p:cNvSpPr>
          <p:nvPr>
            <p:ph type="ftr" sz="quarter" idx="11"/>
          </p:nvPr>
        </p:nvSpPr>
        <p:spPr/>
        <p:txBody>
          <a:bodyPr/>
          <a:lstStyle>
            <a:lvl1pPr>
              <a:defRPr>
                <a:solidFill>
                  <a:srgbClr val="FFFFFF"/>
                </a:solidFill>
              </a:defRPr>
            </a:lvl1p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992051604"/>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3BDCC35-54A0-4748-8A06-19587A401356}" type="datetime1">
              <a:rPr lang="vi-VN" smtClean="0"/>
              <a:t>5/5/2020</a:t>
            </a:fld>
            <a:endParaRPr lang="vi-V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vi-VN" smtClean="0"/>
              <a:t>Phạm Quang Huy</a:t>
            </a:r>
            <a:endParaRPr lang="vi-V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822A960-0A2D-45DD-BBFF-B606E0937EC1}" type="slidenum">
              <a:rPr lang="vi-VN" smtClean="0"/>
              <a:t>‹#›</a:t>
            </a:fld>
            <a:endParaRPr lang="vi-VN"/>
          </a:p>
        </p:txBody>
      </p:sp>
    </p:spTree>
    <p:extLst>
      <p:ext uri="{BB962C8B-B14F-4D97-AF65-F5344CB8AC3E}">
        <p14:creationId xmlns:p14="http://schemas.microsoft.com/office/powerpoint/2010/main" val="128725974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1E70643-09CF-4318-944C-FC7FC290B0E5}" type="datetime1">
              <a:rPr lang="vi-VN" smtClean="0"/>
              <a:t>5/5/2020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823525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A8AD2BF-348F-43B6-8493-8AEDFA2EEB38}" type="datetime1">
              <a:rPr lang="vi-VN" smtClean="0"/>
              <a:t>5/5/2020</a:t>
            </a:fld>
            <a:endParaRPr lang="vi-V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vi-VN" smtClean="0"/>
              <a:t>Phạm Quang Huy</a:t>
            </a:r>
            <a:endParaRPr lang="vi-V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822A960-0A2D-45DD-BBFF-B606E0937EC1}" type="slidenum">
              <a:rPr lang="vi-VN" smtClean="0"/>
              <a:t>‹#›</a:t>
            </a:fld>
            <a:endParaRPr lang="vi-V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9733375"/>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6.xml"/><Relationship Id="rId7" Type="http://schemas.openxmlformats.org/officeDocument/2006/relationships/image" Target="../media/image9.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11.pn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Layout" Target="../diagrams/layout12.xml"/><Relationship Id="rId7" Type="http://schemas.openxmlformats.org/officeDocument/2006/relationships/image" Target="../media/image12.png"/><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 Id="rId9"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5.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16.png"/><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5.xml"/><Relationship Id="rId7" Type="http://schemas.openxmlformats.org/officeDocument/2006/relationships/image" Target="../media/image17.png"/><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6.xml"/><Relationship Id="rId7" Type="http://schemas.openxmlformats.org/officeDocument/2006/relationships/image" Target="../media/image18.png"/><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7.xml"/><Relationship Id="rId7" Type="http://schemas.openxmlformats.org/officeDocument/2006/relationships/image" Target="../media/image19.png"/><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8.xml"/><Relationship Id="rId7" Type="http://schemas.openxmlformats.org/officeDocument/2006/relationships/image" Target="../media/image20.png"/><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microsoft.com/office/2007/relationships/diagramDrawing" Target="../diagrams/drawing19.xml"/><Relationship Id="rId3" Type="http://schemas.openxmlformats.org/officeDocument/2006/relationships/slideLayout" Target="../slideLayouts/slideLayout2.xml"/><Relationship Id="rId7" Type="http://schemas.openxmlformats.org/officeDocument/2006/relationships/diagramColors" Target="../diagrams/colors19.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 Id="rId9"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5.xml"/><Relationship Id="rId7" Type="http://schemas.openxmlformats.org/officeDocument/2006/relationships/image" Target="../media/image5.pn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10" Type="http://schemas.openxmlformats.org/officeDocument/2006/relationships/image" Target="../media/image7.png"/><Relationship Id="rId4" Type="http://schemas.openxmlformats.org/officeDocument/2006/relationships/diagramQuickStyle" Target="../diagrams/quickStyle5.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mtClean="0">
                <a:latin typeface="Times New Roman" panose="02020603050405020304" pitchFamily="18" charset="0"/>
                <a:cs typeface="Times New Roman" panose="02020603050405020304" pitchFamily="18" charset="0"/>
              </a:rPr>
              <a:t>Xây dựng ứng dụng nhận diện khuôn mặt trên điện thoại Android</a:t>
            </a:r>
            <a:endParaRPr lang="vi-VN">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rmAutofit/>
          </a:bodyPr>
          <a:lstStyle/>
          <a:p>
            <a:endParaRPr lang="en-US" smtClean="0">
              <a:latin typeface="Times New Roman" panose="02020603050405020304" pitchFamily="18" charset="0"/>
              <a:cs typeface="Times New Roman" panose="02020603050405020304" pitchFamily="18" charset="0"/>
            </a:endParaRPr>
          </a:p>
          <a:p>
            <a:r>
              <a:rPr lang="en-US" smtClean="0">
                <a:latin typeface="Times New Roman" panose="02020603050405020304" pitchFamily="18" charset="0"/>
                <a:cs typeface="Times New Roman" panose="02020603050405020304" pitchFamily="18" charset="0"/>
              </a:rPr>
              <a:t>Phạm Quang Huy</a:t>
            </a:r>
            <a:endParaRPr lang="vi-VN">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a:t>
            </a:fld>
            <a:endParaRPr lang="vi-VN"/>
          </a:p>
        </p:txBody>
      </p:sp>
    </p:spTree>
    <p:extLst>
      <p:ext uri="{BB962C8B-B14F-4D97-AF65-F5344CB8AC3E}">
        <p14:creationId xmlns:p14="http://schemas.microsoft.com/office/powerpoint/2010/main" val="2658100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80" y="1845734"/>
                <a:ext cx="5545567" cy="4023360"/>
              </a:xfrm>
            </p:spPr>
            <p:txBody>
              <a:bodyPr>
                <a:normAutofit/>
              </a:bodyPr>
              <a:lstStyle/>
              <a:p>
                <a:r>
                  <a:rPr lang="vi-VN" sz="2400" smtClean="0">
                    <a:latin typeface="Times New Roman" panose="02020603050405020304" pitchFamily="18" charset="0"/>
                    <a:cs typeface="Times New Roman" panose="02020603050405020304" pitchFamily="18" charset="0"/>
                  </a:rPr>
                  <a:t>- Trình phân loại </a:t>
                </a:r>
                <a:r>
                  <a:rPr lang="vi-VN" sz="2400">
                    <a:latin typeface="Times New Roman" panose="02020603050405020304" pitchFamily="18" charset="0"/>
                    <a:cs typeface="Times New Roman" panose="02020603050405020304" pitchFamily="18" charset="0"/>
                  </a:rPr>
                  <a:t>Haar </a:t>
                </a:r>
                <a:r>
                  <a:rPr lang="vi-VN" sz="2400" smtClean="0">
                    <a:latin typeface="Times New Roman" panose="02020603050405020304" pitchFamily="18" charset="0"/>
                    <a:cs typeface="Times New Roman" panose="02020603050405020304" pitchFamily="18" charset="0"/>
                  </a:rPr>
                  <a:t>Cascades là một bộ phân loại mạnh gồm nhiều bộ phân loại yếu.</a:t>
                </a:r>
              </a:p>
              <a:p>
                <a:r>
                  <a:rPr lang="vi-VN" sz="2400" smtClean="0">
                    <a:latin typeface="Times New Roman" panose="02020603050405020304" pitchFamily="18" charset="0"/>
                    <a:cs typeface="Times New Roman" panose="02020603050405020304" pitchFamily="18" charset="0"/>
                  </a:rPr>
                  <a:t>- Mỗi bộ </a:t>
                </a:r>
                <a:r>
                  <a:rPr lang="vi-VN" sz="2400">
                    <a:latin typeface="Times New Roman" panose="02020603050405020304" pitchFamily="18" charset="0"/>
                    <a:cs typeface="Times New Roman" panose="02020603050405020304" pitchFamily="18" charset="0"/>
                  </a:rPr>
                  <a:t>phân loại yếu (weak classifier) </a:t>
                </a:r>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r>
                      <a:rPr lang="en-AU" i="1">
                        <a:latin typeface="Cambria Math" panose="02040503050406030204" pitchFamily="18" charset="0"/>
                      </a:rPr>
                      <m:t>(</m:t>
                    </m:r>
                    <m:r>
                      <a:rPr lang="en-AU" i="1">
                        <a:latin typeface="Cambria Math" panose="02040503050406030204" pitchFamily="18" charset="0"/>
                      </a:rPr>
                      <m:t>𝑥</m:t>
                    </m:r>
                    <m:r>
                      <a:rPr lang="en-AU" i="1">
                        <a:latin typeface="Cambria Math" panose="02040503050406030204" pitchFamily="18" charset="0"/>
                      </a:rPr>
                      <m:t>)</m:t>
                    </m:r>
                  </m:oMath>
                </a14:m>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d>
                      <m:dPr>
                        <m:ctrlPr>
                          <a:rPr lang="en-AU" i="1">
                            <a:latin typeface="Cambria Math" panose="02040503050406030204" pitchFamily="18" charset="0"/>
                          </a:rPr>
                        </m:ctrlPr>
                      </m:dPr>
                      <m:e>
                        <m:r>
                          <a:rPr lang="en-AU" i="1">
                            <a:latin typeface="Cambria Math" panose="02040503050406030204" pitchFamily="18" charset="0"/>
                          </a:rPr>
                          <m:t>𝑥</m:t>
                        </m:r>
                      </m:e>
                    </m:d>
                    <m:r>
                      <a:rPr lang="vi-VN" b="0" i="1" smtClean="0">
                        <a:latin typeface="Cambria Math" panose="02040503050406030204" pitchFamily="18" charset="0"/>
                      </a:rPr>
                      <m:t>=</m:t>
                    </m:r>
                    <m:d>
                      <m:dPr>
                        <m:begChr m:val="{"/>
                        <m:endChr m:val=""/>
                        <m:ctrlPr>
                          <a:rPr lang="vi-VN" i="1">
                            <a:latin typeface="Cambria Math" panose="02040503050406030204" pitchFamily="18" charset="0"/>
                          </a:rPr>
                        </m:ctrlPr>
                      </m:dPr>
                      <m:e>
                        <m:eqArr>
                          <m:eqArrPr>
                            <m:ctrlPr>
                              <a:rPr lang="vi-VN" i="1">
                                <a:latin typeface="Cambria Math" panose="02040503050406030204" pitchFamily="18" charset="0"/>
                              </a:rPr>
                            </m:ctrlPr>
                          </m:eqArrPr>
                          <m:e>
                            <m:r>
                              <a:rPr lang="en-AU" i="1">
                                <a:latin typeface="Cambria Math" panose="02040503050406030204" pitchFamily="18" charset="0"/>
                              </a:rPr>
                              <m:t>1 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sSub>
                              <m:sSubPr>
                                <m:ctrlPr>
                                  <a:rPr lang="vi-VN" i="1">
                                    <a:latin typeface="Cambria Math" panose="02040503050406030204" pitchFamily="18" charset="0"/>
                                  </a:rPr>
                                </m:ctrlPr>
                              </m:sSubPr>
                              <m:e>
                                <m:r>
                                  <a:rPr lang="en-AU" i="1">
                                    <a:latin typeface="Cambria Math" panose="02040503050406030204" pitchFamily="18" charset="0"/>
                                  </a:rPr>
                                  <m:t>𝑓</m:t>
                                </m:r>
                              </m:e>
                              <m:sub>
                                <m:r>
                                  <a:rPr lang="en-AU" i="1">
                                    <a:latin typeface="Cambria Math" panose="02040503050406030204" pitchFamily="18" charset="0"/>
                                  </a:rPr>
                                  <m:t>𝑘</m:t>
                                </m:r>
                              </m:sub>
                            </m:sSub>
                            <m:d>
                              <m:dPr>
                                <m:ctrlPr>
                                  <a:rPr lang="vi-VN" i="1">
                                    <a:latin typeface="Cambria Math" panose="02040503050406030204" pitchFamily="18" charset="0"/>
                                  </a:rPr>
                                </m:ctrlPr>
                              </m:dPr>
                              <m:e>
                                <m:r>
                                  <a:rPr lang="en-AU" i="1">
                                    <a:latin typeface="Cambria Math" panose="02040503050406030204" pitchFamily="18" charset="0"/>
                                  </a:rPr>
                                  <m:t>𝑥</m:t>
                                </m:r>
                              </m:e>
                            </m:d>
                            <m:r>
                              <a:rPr lang="en-AU" i="1">
                                <a:latin typeface="Cambria Math" panose="02040503050406030204" pitchFamily="18" charset="0"/>
                              </a:rPr>
                              <m:t>&gt; </m:t>
                            </m:r>
                            <m:sSub>
                              <m:sSubPr>
                                <m:ctrlPr>
                                  <a:rPr lang="vi-VN" i="1">
                                    <a:latin typeface="Cambria Math" panose="02040503050406030204" pitchFamily="18" charset="0"/>
                                  </a:rPr>
                                </m:ctrlPr>
                              </m:sSubPr>
                              <m:e>
                                <m:r>
                                  <a:rPr lang="en-AU" i="1">
                                    <a:latin typeface="Cambria Math" panose="02040503050406030204" pitchFamily="18" charset="0"/>
                                  </a:rPr>
                                  <m:t>𝜃</m:t>
                                </m:r>
                              </m:e>
                              <m:sub>
                                <m:r>
                                  <a:rPr lang="en-AU" i="1">
                                    <a:latin typeface="Cambria Math" panose="02040503050406030204" pitchFamily="18" charset="0"/>
                                  </a:rPr>
                                  <m:t>𝑘</m:t>
                                </m:r>
                              </m:sub>
                            </m:sSub>
                          </m:e>
                          <m:e>
                            <m:r>
                              <a:rPr lang="en-AU" i="1">
                                <a:latin typeface="Cambria Math" panose="02040503050406030204" pitchFamily="18" charset="0"/>
                              </a:rPr>
                              <m:t>0 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r>
                              <a:rPr lang="en-AU" i="1">
                                <a:latin typeface="Cambria Math" panose="02040503050406030204" pitchFamily="18" charset="0"/>
                              </a:rPr>
                              <m:t>𝑛𝑔</m:t>
                            </m:r>
                            <m:r>
                              <a:rPr lang="en-AU" i="1">
                                <a:latin typeface="Cambria Math" panose="02040503050406030204" pitchFamily="18" charset="0"/>
                              </a:rPr>
                              <m:t>ượ</m:t>
                            </m:r>
                            <m:r>
                              <a:rPr lang="en-AU" i="1">
                                <a:latin typeface="Cambria Math" panose="02040503050406030204" pitchFamily="18" charset="0"/>
                              </a:rPr>
                              <m:t>𝑐</m:t>
                            </m:r>
                            <m:r>
                              <a:rPr lang="en-AU" i="1">
                                <a:latin typeface="Cambria Math" panose="02040503050406030204" pitchFamily="18" charset="0"/>
                              </a:rPr>
                              <m:t> </m:t>
                            </m:r>
                            <m:r>
                              <a:rPr lang="en-AU" i="1">
                                <a:latin typeface="Cambria Math" panose="02040503050406030204" pitchFamily="18" charset="0"/>
                              </a:rPr>
                              <m:t>𝑙</m:t>
                            </m:r>
                            <m:r>
                              <a:rPr lang="en-AU" i="1">
                                <a:latin typeface="Cambria Math" panose="02040503050406030204" pitchFamily="18" charset="0"/>
                              </a:rPr>
                              <m:t>ạ</m:t>
                            </m:r>
                            <m:r>
                              <a:rPr lang="en-AU" i="1">
                                <a:latin typeface="Cambria Math" panose="02040503050406030204" pitchFamily="18" charset="0"/>
                              </a:rPr>
                              <m:t>𝑖</m:t>
                            </m:r>
                          </m:e>
                        </m:eqArr>
                      </m:e>
                    </m:d>
                  </m:oMath>
                </a14:m>
                <a:r>
                  <a:rPr lang="vi-VN" sz="2400" smtClean="0">
                    <a:latin typeface="Times New Roman" panose="02020603050405020304" pitchFamily="18" charset="0"/>
                    <a:cs typeface="Times New Roman" panose="02020603050405020304" pitchFamily="18" charset="0"/>
                  </a:rPr>
                  <a:t> </a:t>
                </a:r>
              </a:p>
              <a:p>
                <a:r>
                  <a:rPr lang="vi-VN" sz="2400" smtClean="0">
                    <a:latin typeface="Times New Roman" panose="02020603050405020304" pitchFamily="18" charset="0"/>
                    <a:cs typeface="Times New Roman" panose="02020603050405020304" pitchFamily="18" charset="0"/>
                  </a:rPr>
                  <a:t>- Nếu vượt qua được tất cả bộ phân loại yếu</a:t>
                </a:r>
              </a:p>
              <a:p>
                <a:r>
                  <a:rPr lang="vi-VN" sz="2400" smtClean="0">
                    <a:latin typeface="Times New Roman" panose="02020603050405020304" pitchFamily="18" charset="0"/>
                    <a:cs typeface="Times New Roman" panose="02020603050405020304" pitchFamily="18" charset="0"/>
                  </a:rPr>
                  <a:t>=&gt; Khuôn mặt</a:t>
                </a: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80" y="1845734"/>
                <a:ext cx="5545567" cy="4023360"/>
              </a:xfrm>
              <a:blipFill>
                <a:blip r:embed="rId7"/>
                <a:stretch>
                  <a:fillRect l="-1648" t="-2121" r="-2418"/>
                </a:stretch>
              </a:blipFill>
            </p:spPr>
            <p:txBody>
              <a:bodyPr/>
              <a:lstStyle/>
              <a:p>
                <a:r>
                  <a:rPr lang="vi-VN">
                    <a:noFill/>
                  </a:rPr>
                  <a:t> </a:t>
                </a:r>
              </a:p>
            </p:txBody>
          </p:sp>
        </mc:Fallback>
      </mc:AlternateContent>
      <p:pic>
        <p:nvPicPr>
          <p:cNvPr id="5" name="Picture 4"/>
          <p:cNvPicPr/>
          <p:nvPr/>
        </p:nvPicPr>
        <p:blipFill>
          <a:blip r:embed="rId8"/>
          <a:stretch>
            <a:fillRect/>
          </a:stretch>
        </p:blipFill>
        <p:spPr>
          <a:xfrm>
            <a:off x="6850786" y="2350713"/>
            <a:ext cx="4794367" cy="238265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10</a:t>
            </a:fld>
            <a:endParaRPr lang="vi-VN"/>
          </a:p>
        </p:txBody>
      </p:sp>
    </p:spTree>
    <p:extLst>
      <p:ext uri="{BB962C8B-B14F-4D97-AF65-F5344CB8AC3E}">
        <p14:creationId xmlns:p14="http://schemas.microsoft.com/office/powerpoint/2010/main" val="195967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1441983" y="1963270"/>
            <a:ext cx="1169894" cy="86061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Sub-window</a:t>
            </a:r>
            <a:endParaRPr lang="vi-VN">
              <a:ln w="0"/>
              <a:solidFill>
                <a:schemeClr val="tx1"/>
              </a:solidFill>
              <a:effectLst>
                <a:outerShdw blurRad="38100" dist="19050" dir="2700000" algn="tl" rotWithShape="0">
                  <a:schemeClr val="dk1">
                    <a:alpha val="40000"/>
                  </a:schemeClr>
                </a:outerShdw>
              </a:effectLst>
            </a:endParaRPr>
          </a:p>
        </p:txBody>
      </p:sp>
      <p:sp>
        <p:nvSpPr>
          <p:cNvPr id="5" name="Diamond 4"/>
          <p:cNvSpPr/>
          <p:nvPr/>
        </p:nvSpPr>
        <p:spPr>
          <a:xfrm>
            <a:off x="4490053" y="1855694"/>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H1 &gt; 0</a:t>
            </a:r>
            <a:endParaRPr lang="vi-VN">
              <a:ln w="0"/>
              <a:solidFill>
                <a:schemeClr val="tx1"/>
              </a:solidFill>
              <a:effectLst>
                <a:outerShdw blurRad="38100" dist="19050" dir="2700000" algn="tl" rotWithShape="0">
                  <a:schemeClr val="dk1">
                    <a:alpha val="40000"/>
                  </a:schemeClr>
                </a:outerShdw>
              </a:effectLst>
            </a:endParaRPr>
          </a:p>
        </p:txBody>
      </p:sp>
      <p:sp>
        <p:nvSpPr>
          <p:cNvPr id="7" name="Diamond 6"/>
          <p:cNvSpPr/>
          <p:nvPr/>
        </p:nvSpPr>
        <p:spPr>
          <a:xfrm>
            <a:off x="4490053" y="3245223"/>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H2 &gt; 0</a:t>
            </a:r>
            <a:endParaRPr lang="vi-VN">
              <a:ln w="0"/>
              <a:solidFill>
                <a:schemeClr val="tx1"/>
              </a:solidFill>
              <a:effectLst>
                <a:outerShdw blurRad="38100" dist="19050" dir="2700000" algn="tl" rotWithShape="0">
                  <a:schemeClr val="dk1">
                    <a:alpha val="40000"/>
                  </a:schemeClr>
                </a:outerShdw>
              </a:effectLst>
            </a:endParaRPr>
          </a:p>
        </p:txBody>
      </p:sp>
      <p:sp>
        <p:nvSpPr>
          <p:cNvPr id="8" name="Diamond 7"/>
          <p:cNvSpPr/>
          <p:nvPr/>
        </p:nvSpPr>
        <p:spPr>
          <a:xfrm>
            <a:off x="4490053" y="4755776"/>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Hn &gt; 0</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8471647" y="3119718"/>
            <a:ext cx="2689412"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Chuyển sub-window tiếp theo</a:t>
            </a:r>
            <a:endParaRPr lang="vi-VN">
              <a:ln w="0"/>
              <a:solidFill>
                <a:schemeClr val="tx1"/>
              </a:solidFill>
              <a:effectLst>
                <a:outerShdw blurRad="38100" dist="19050" dir="2700000" algn="tl" rotWithShape="0">
                  <a:schemeClr val="dk1">
                    <a:alpha val="40000"/>
                  </a:schemeClr>
                </a:outerShdw>
              </a:effectLst>
            </a:endParaRPr>
          </a:p>
        </p:txBody>
      </p:sp>
      <p:sp>
        <p:nvSpPr>
          <p:cNvPr id="10" name="Oval 9"/>
          <p:cNvSpPr/>
          <p:nvPr/>
        </p:nvSpPr>
        <p:spPr>
          <a:xfrm>
            <a:off x="878202" y="4723048"/>
            <a:ext cx="1951014"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Là khuôn mặt</a:t>
            </a:r>
            <a:endParaRPr lang="vi-VN">
              <a:ln w="0"/>
              <a:solidFill>
                <a:schemeClr val="tx1"/>
              </a:solidFill>
              <a:effectLst>
                <a:outerShdw blurRad="38100" dist="19050" dir="2700000" algn="tl" rotWithShape="0">
                  <a:schemeClr val="dk1">
                    <a:alpha val="40000"/>
                  </a:schemeClr>
                </a:outerShdw>
              </a:effectLst>
            </a:endParaRPr>
          </a:p>
        </p:txBody>
      </p:sp>
      <p:cxnSp>
        <p:nvCxnSpPr>
          <p:cNvPr id="12" name="Straight Arrow Connector 11"/>
          <p:cNvCxnSpPr>
            <a:stCxn id="4" idx="3"/>
            <a:endCxn id="5" idx="1"/>
          </p:cNvCxnSpPr>
          <p:nvPr/>
        </p:nvCxnSpPr>
        <p:spPr>
          <a:xfrm>
            <a:off x="2611877" y="2393576"/>
            <a:ext cx="187817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p:cNvCxnSpPr>
            <a:stCxn id="5" idx="2"/>
            <a:endCxn id="7" idx="0"/>
          </p:cNvCxnSpPr>
          <p:nvPr/>
        </p:nvCxnSpPr>
        <p:spPr>
          <a:xfrm>
            <a:off x="5391639" y="2931459"/>
            <a:ext cx="0" cy="3137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7" idx="2"/>
            <a:endCxn id="8" idx="0"/>
          </p:cNvCxnSpPr>
          <p:nvPr/>
        </p:nvCxnSpPr>
        <p:spPr>
          <a:xfrm>
            <a:off x="5391639" y="4320988"/>
            <a:ext cx="0" cy="434788"/>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stCxn id="8" idx="1"/>
            <a:endCxn id="10" idx="6"/>
          </p:cNvCxnSpPr>
          <p:nvPr/>
        </p:nvCxnSpPr>
        <p:spPr>
          <a:xfrm flipH="1">
            <a:off x="2829216" y="5293659"/>
            <a:ext cx="1660837" cy="300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5" idx="3"/>
            <a:endCxn id="9" idx="2"/>
          </p:cNvCxnSpPr>
          <p:nvPr/>
        </p:nvCxnSpPr>
        <p:spPr>
          <a:xfrm>
            <a:off x="6293224" y="2393577"/>
            <a:ext cx="2178423" cy="13267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9" idx="2"/>
          </p:cNvCxnSpPr>
          <p:nvPr/>
        </p:nvCxnSpPr>
        <p:spPr>
          <a:xfrm flipV="1">
            <a:off x="6293223" y="3720353"/>
            <a:ext cx="2178424" cy="627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9" idx="2"/>
          </p:cNvCxnSpPr>
          <p:nvPr/>
        </p:nvCxnSpPr>
        <p:spPr>
          <a:xfrm flipV="1">
            <a:off x="6293223" y="3720353"/>
            <a:ext cx="2178424" cy="15508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947255" y="2905489"/>
            <a:ext cx="537882" cy="369332"/>
          </a:xfrm>
          <a:prstGeom prst="rect">
            <a:avLst/>
          </a:prstGeom>
          <a:noFill/>
        </p:spPr>
        <p:txBody>
          <a:bodyPr wrap="square" rtlCol="0">
            <a:spAutoFit/>
          </a:bodyPr>
          <a:lstStyle/>
          <a:p>
            <a:r>
              <a:rPr lang="vi-VN" smtClean="0"/>
              <a:t>Y</a:t>
            </a:r>
            <a:endParaRPr lang="vi-VN"/>
          </a:p>
        </p:txBody>
      </p:sp>
      <p:sp>
        <p:nvSpPr>
          <p:cNvPr id="31" name="TextBox 30"/>
          <p:cNvSpPr txBox="1"/>
          <p:nvPr/>
        </p:nvSpPr>
        <p:spPr>
          <a:xfrm>
            <a:off x="4937658" y="4353716"/>
            <a:ext cx="453980" cy="369332"/>
          </a:xfrm>
          <a:prstGeom prst="rect">
            <a:avLst/>
          </a:prstGeom>
          <a:noFill/>
        </p:spPr>
        <p:txBody>
          <a:bodyPr wrap="square" rtlCol="0">
            <a:spAutoFit/>
          </a:bodyPr>
          <a:lstStyle/>
          <a:p>
            <a:r>
              <a:rPr lang="vi-VN" smtClean="0"/>
              <a:t>Y</a:t>
            </a:r>
            <a:endParaRPr lang="vi-VN"/>
          </a:p>
        </p:txBody>
      </p:sp>
      <p:sp>
        <p:nvSpPr>
          <p:cNvPr id="32" name="TextBox 31"/>
          <p:cNvSpPr txBox="1"/>
          <p:nvPr/>
        </p:nvSpPr>
        <p:spPr>
          <a:xfrm>
            <a:off x="6420304" y="2178423"/>
            <a:ext cx="537882" cy="369332"/>
          </a:xfrm>
          <a:prstGeom prst="rect">
            <a:avLst/>
          </a:prstGeom>
          <a:noFill/>
        </p:spPr>
        <p:txBody>
          <a:bodyPr wrap="square" rtlCol="0">
            <a:spAutoFit/>
          </a:bodyPr>
          <a:lstStyle/>
          <a:p>
            <a:r>
              <a:rPr lang="vi-VN"/>
              <a:t>N</a:t>
            </a:r>
          </a:p>
        </p:txBody>
      </p:sp>
      <p:sp>
        <p:nvSpPr>
          <p:cNvPr id="33" name="TextBox 32"/>
          <p:cNvSpPr txBox="1"/>
          <p:nvPr/>
        </p:nvSpPr>
        <p:spPr>
          <a:xfrm>
            <a:off x="6400729" y="3368950"/>
            <a:ext cx="537882" cy="369332"/>
          </a:xfrm>
          <a:prstGeom prst="rect">
            <a:avLst/>
          </a:prstGeom>
          <a:noFill/>
        </p:spPr>
        <p:txBody>
          <a:bodyPr wrap="square" rtlCol="0">
            <a:spAutoFit/>
          </a:bodyPr>
          <a:lstStyle/>
          <a:p>
            <a:r>
              <a:rPr lang="vi-VN"/>
              <a:t>N</a:t>
            </a:r>
          </a:p>
        </p:txBody>
      </p:sp>
      <p:sp>
        <p:nvSpPr>
          <p:cNvPr id="34" name="TextBox 33"/>
          <p:cNvSpPr txBox="1"/>
          <p:nvPr/>
        </p:nvSpPr>
        <p:spPr>
          <a:xfrm>
            <a:off x="6124398" y="4776410"/>
            <a:ext cx="537882" cy="369332"/>
          </a:xfrm>
          <a:prstGeom prst="rect">
            <a:avLst/>
          </a:prstGeom>
          <a:noFill/>
        </p:spPr>
        <p:txBody>
          <a:bodyPr wrap="square" rtlCol="0">
            <a:spAutoFit/>
          </a:bodyPr>
          <a:lstStyle/>
          <a:p>
            <a:r>
              <a:rPr lang="vi-VN"/>
              <a:t>N</a:t>
            </a:r>
          </a:p>
        </p:txBody>
      </p:sp>
      <p:sp>
        <p:nvSpPr>
          <p:cNvPr id="35" name="TextBox 34"/>
          <p:cNvSpPr txBox="1"/>
          <p:nvPr/>
        </p:nvSpPr>
        <p:spPr>
          <a:xfrm>
            <a:off x="4088041" y="4881745"/>
            <a:ext cx="453980" cy="369332"/>
          </a:xfrm>
          <a:prstGeom prst="rect">
            <a:avLst/>
          </a:prstGeom>
          <a:noFill/>
        </p:spPr>
        <p:txBody>
          <a:bodyPr wrap="square" rtlCol="0">
            <a:spAutoFit/>
          </a:bodyPr>
          <a:lstStyle/>
          <a:p>
            <a:r>
              <a:rPr lang="vi-VN" smtClean="0"/>
              <a:t>Y</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11" name="Slide Number Placeholder 10"/>
          <p:cNvSpPr>
            <a:spLocks noGrp="1"/>
          </p:cNvSpPr>
          <p:nvPr>
            <p:ph type="sldNum" sz="quarter" idx="12"/>
          </p:nvPr>
        </p:nvSpPr>
        <p:spPr/>
        <p:txBody>
          <a:bodyPr/>
          <a:lstStyle/>
          <a:p>
            <a:fld id="{9822A960-0A2D-45DD-BBFF-B606E0937EC1}" type="slidenum">
              <a:rPr lang="vi-VN" smtClean="0"/>
              <a:t>11</a:t>
            </a:fld>
            <a:endParaRPr lang="vi-VN"/>
          </a:p>
        </p:txBody>
      </p:sp>
    </p:spTree>
    <p:extLst>
      <p:ext uri="{BB962C8B-B14F-4D97-AF65-F5344CB8AC3E}">
        <p14:creationId xmlns:p14="http://schemas.microsoft.com/office/powerpoint/2010/main" val="25950594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Quá trình phát hiện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2383660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3751729" y="1797027"/>
            <a:ext cx="4168587" cy="3970083"/>
          </a:xfrm>
          <a:prstGeom prst="rect">
            <a:avLst/>
          </a:prstGeom>
        </p:spPr>
      </p:pic>
      <p:sp>
        <p:nvSpPr>
          <p:cNvPr id="5" name="TextBox 4"/>
          <p:cNvSpPr txBox="1"/>
          <p:nvPr/>
        </p:nvSpPr>
        <p:spPr>
          <a:xfrm>
            <a:off x="2832774" y="3412736"/>
            <a:ext cx="1178209" cy="369332"/>
          </a:xfrm>
          <a:prstGeom prst="rect">
            <a:avLst/>
          </a:prstGeom>
          <a:noFill/>
        </p:spPr>
        <p:txBody>
          <a:bodyPr wrap="square" rtlCol="0">
            <a:spAutoFit/>
          </a:bodyPr>
          <a:lstStyle/>
          <a:p>
            <a:r>
              <a:rPr lang="en-US" smtClean="0"/>
              <a:t>Clip</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12</a:t>
            </a:fld>
            <a:endParaRPr lang="vi-VN"/>
          </a:p>
        </p:txBody>
      </p:sp>
    </p:spTree>
    <p:extLst>
      <p:ext uri="{BB962C8B-B14F-4D97-AF65-F5344CB8AC3E}">
        <p14:creationId xmlns:p14="http://schemas.microsoft.com/office/powerpoint/2010/main" val="32471490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a:solidFill>
                  <a:schemeClr val="tx1"/>
                </a:solidFill>
                <a:latin typeface="Times New Roman" panose="02020603050405020304" pitchFamily="18" charset="0"/>
                <a:cs typeface="Times New Roman" panose="02020603050405020304" pitchFamily="18" charset="0"/>
              </a:rPr>
              <a:t>Nhận dạng khuôn mặt</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a:latin typeface="Times New Roman" panose="02020603050405020304" pitchFamily="18" charset="0"/>
                <a:cs typeface="Times New Roman" panose="02020603050405020304" pitchFamily="18" charset="0"/>
              </a:rPr>
              <a:t>Mỗi khuôn mặt đều có nhiều điểm mốc, những phần lồi lõm tạo nên các đặc điểm của khuôn mặt. </a:t>
            </a:r>
            <a:endParaRPr lang="en-US" sz="2400" smtClean="0">
              <a:latin typeface="Times New Roman" panose="02020603050405020304" pitchFamily="18" charset="0"/>
              <a:cs typeface="Times New Roman" panose="02020603050405020304" pitchFamily="18" charset="0"/>
            </a:endParaRPr>
          </a:p>
          <a:p>
            <a:pPr>
              <a:buFontTx/>
              <a:buChar char="-"/>
            </a:pPr>
            <a:r>
              <a:rPr lang="en-US" sz="2400">
                <a:latin typeface="Times New Roman" panose="02020603050405020304" pitchFamily="18" charset="0"/>
                <a:cs typeface="Times New Roman" panose="02020603050405020304" pitchFamily="18" charset="0"/>
              </a:rPr>
              <a:t>Chuyên gia Michael Sheehan - chuyên gia thuộc Đại học California, Berkeley đã nghiên cứu cùng với các đồng nghiệp của mình đã tiến hành thu thập và phân tích dữ liệu hàng ngàn cá nhân khác nhau</a:t>
            </a:r>
            <a:r>
              <a:rPr lang="en-US" sz="2400" smtClean="0">
                <a:latin typeface="Times New Roman" panose="02020603050405020304" pitchFamily="18" charset="0"/>
                <a:cs typeface="Times New Roman" panose="02020603050405020304" pitchFamily="18" charset="0"/>
              </a:rPr>
              <a:t>.</a:t>
            </a:r>
          </a:p>
          <a:p>
            <a:pPr marL="0" indent="0">
              <a:buNone/>
            </a:pPr>
            <a:r>
              <a:rPr lang="en-US" sz="2400" smtClean="0">
                <a:latin typeface="Times New Roman" panose="02020603050405020304" pitchFamily="18" charset="0"/>
                <a:cs typeface="Times New Roman" panose="02020603050405020304" pitchFamily="18" charset="0"/>
              </a:rPr>
              <a:t>=&gt; Khuôn mặt là bộ phận đặc biệt nhất. Đây là bộ phận khác nhau hoàn toàn ở mỗi người.</a:t>
            </a:r>
            <a:endParaRPr lang="en-US" sz="2400">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7607953" y="1869142"/>
            <a:ext cx="4225459" cy="4354340"/>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13</a:t>
            </a:fld>
            <a:endParaRPr lang="vi-VN"/>
          </a:p>
        </p:txBody>
      </p:sp>
    </p:spTree>
    <p:extLst>
      <p:ext uri="{BB962C8B-B14F-4D97-AF65-F5344CB8AC3E}">
        <p14:creationId xmlns:p14="http://schemas.microsoft.com/office/powerpoint/2010/main" val="364645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dạng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Một số phương pháp nhận dạng khuôn mặt:</a:t>
            </a:r>
          </a:p>
          <a:p>
            <a:r>
              <a:rPr lang="en-US" sz="2400">
                <a:latin typeface="Times New Roman" panose="02020603050405020304" pitchFamily="18" charset="0"/>
                <a:cs typeface="Times New Roman" panose="02020603050405020304" pitchFamily="18" charset="0"/>
              </a:rPr>
              <a:t>- One – shot </a:t>
            </a:r>
            <a:r>
              <a:rPr lang="en-US" sz="2400" smtClean="0">
                <a:latin typeface="Times New Roman" panose="02020603050405020304" pitchFamily="18" charset="0"/>
                <a:cs typeface="Times New Roman" panose="02020603050405020304" pitchFamily="18" charset="0"/>
              </a:rPr>
              <a:t>learning: Nhận dạng thông qua việc dự đoán theo phân phối xác suất.</a:t>
            </a:r>
          </a:p>
          <a:p>
            <a:r>
              <a:rPr lang="en-US" sz="2400">
                <a:latin typeface="Times New Roman" panose="02020603050405020304" pitchFamily="18" charset="0"/>
                <a:cs typeface="Times New Roman" panose="02020603050405020304" pitchFamily="18" charset="0"/>
              </a:rPr>
              <a:t>- Learning </a:t>
            </a:r>
            <a:r>
              <a:rPr lang="en-US" sz="2400" smtClean="0">
                <a:latin typeface="Times New Roman" panose="02020603050405020304" pitchFamily="18" charset="0"/>
                <a:cs typeface="Times New Roman" panose="02020603050405020304" pitchFamily="18" charset="0"/>
              </a:rPr>
              <a:t>similarity: Dựa trên phép đo khoảng cách 2 bức ảnh.</a:t>
            </a:r>
          </a:p>
          <a:p>
            <a:r>
              <a:rPr lang="en-US" sz="2400">
                <a:latin typeface="Times New Roman" panose="02020603050405020304" pitchFamily="18" charset="0"/>
                <a:cs typeface="Times New Roman" panose="02020603050405020304" pitchFamily="18" charset="0"/>
              </a:rPr>
              <a:t>- Siam </a:t>
            </a:r>
            <a:r>
              <a:rPr lang="en-US" sz="2400" smtClean="0">
                <a:latin typeface="Times New Roman" panose="02020603050405020304" pitchFamily="18" charset="0"/>
                <a:cs typeface="Times New Roman" panose="02020603050405020304" pitchFamily="18" charset="0"/>
              </a:rPr>
              <a:t>network: Là một mạng dùng để kiểm tra 2 bức ảnh đầu vào có cùng là một người hay không.</a:t>
            </a:r>
          </a:p>
          <a:p>
            <a:r>
              <a:rPr lang="en-US" sz="2400" smtClean="0">
                <a:latin typeface="Times New Roman" panose="02020603050405020304" pitchFamily="18" charset="0"/>
                <a:cs typeface="Times New Roman" panose="02020603050405020304" pitchFamily="18" charset="0"/>
              </a:rPr>
              <a:t>- Mạng Face Net: Được Google giới thiệu năm 2015. </a:t>
            </a:r>
          </a:p>
          <a:p>
            <a:r>
              <a:rPr lang="en-US" sz="2400" smtClean="0">
                <a:latin typeface="Times New Roman" panose="02020603050405020304" pitchFamily="18" charset="0"/>
                <a:cs typeface="Times New Roman" panose="02020603050405020304" pitchFamily="18" charset="0"/>
              </a:rPr>
              <a:t>=&gt; Nhận dạng thông qua mạng Face Net</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14</a:t>
            </a:fld>
            <a:endParaRPr lang="vi-VN"/>
          </a:p>
        </p:txBody>
      </p:sp>
    </p:spTree>
    <p:extLst>
      <p:ext uri="{BB962C8B-B14F-4D97-AF65-F5344CB8AC3E}">
        <p14:creationId xmlns:p14="http://schemas.microsoft.com/office/powerpoint/2010/main" val="647669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 sử dụng Face Net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a:xfrm>
            <a:off x="1213794" y="2218765"/>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Ảnh chỉ chứa khuôn mặt</a:t>
            </a:r>
            <a:endParaRPr lang="vi-VN">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5294580"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Tiền xử lý ảnh</a:t>
            </a:r>
            <a:endParaRPr lang="vi-VN">
              <a:ln w="0"/>
              <a:solidFill>
                <a:schemeClr val="tx1"/>
              </a:solidFill>
              <a:effectLst>
                <a:outerShdw blurRad="38100" dist="19050" dir="2700000" algn="tl" rotWithShape="0">
                  <a:schemeClr val="dk1">
                    <a:alpha val="40000"/>
                  </a:schemeClr>
                </a:outerShdw>
              </a:effectLst>
            </a:endParaRPr>
          </a:p>
        </p:txBody>
      </p:sp>
      <p:sp>
        <p:nvSpPr>
          <p:cNvPr id="7" name="Rectangle 6"/>
          <p:cNvSpPr/>
          <p:nvPr/>
        </p:nvSpPr>
        <p:spPr>
          <a:xfrm>
            <a:off x="8351544"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Trích rút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8" name="Rectangle 7"/>
          <p:cNvSpPr/>
          <p:nvPr/>
        </p:nvSpPr>
        <p:spPr>
          <a:xfrm>
            <a:off x="8351544" y="4442011"/>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So sánh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4007683" y="4381499"/>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Kết quả</a:t>
            </a:r>
            <a:endParaRPr lang="vi-VN">
              <a:ln w="0"/>
              <a:solidFill>
                <a:schemeClr val="tx1"/>
              </a:solidFill>
              <a:effectLst>
                <a:outerShdw blurRad="38100" dist="19050" dir="2700000" algn="tl" rotWithShape="0">
                  <a:schemeClr val="dk1">
                    <a:alpha val="40000"/>
                  </a:schemeClr>
                </a:outerShdw>
              </a:effectLst>
            </a:endParaRPr>
          </a:p>
        </p:txBody>
      </p:sp>
      <p:cxnSp>
        <p:nvCxnSpPr>
          <p:cNvPr id="11" name="Straight Arrow Connector 10"/>
          <p:cNvCxnSpPr>
            <a:stCxn id="4" idx="6"/>
            <a:endCxn id="5" idx="1"/>
          </p:cNvCxnSpPr>
          <p:nvPr/>
        </p:nvCxnSpPr>
        <p:spPr>
          <a:xfrm>
            <a:off x="3607371" y="2749924"/>
            <a:ext cx="1687209" cy="6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7" idx="1"/>
          </p:cNvCxnSpPr>
          <p:nvPr/>
        </p:nvCxnSpPr>
        <p:spPr>
          <a:xfrm flipV="1">
            <a:off x="6981789" y="2756647"/>
            <a:ext cx="1369755" cy="4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7" idx="2"/>
            <a:endCxn id="8" idx="0"/>
          </p:cNvCxnSpPr>
          <p:nvPr/>
        </p:nvCxnSpPr>
        <p:spPr>
          <a:xfrm>
            <a:off x="9195149" y="3227294"/>
            <a:ext cx="0" cy="1214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8" idx="1"/>
            <a:endCxn id="9" idx="6"/>
          </p:cNvCxnSpPr>
          <p:nvPr/>
        </p:nvCxnSpPr>
        <p:spPr>
          <a:xfrm flipH="1">
            <a:off x="6401260" y="4912658"/>
            <a:ext cx="19502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vi-VN" smtClean="0"/>
              <a:t>Phạm Quang Huy</a:t>
            </a:r>
            <a:endParaRPr lang="vi-VN"/>
          </a:p>
        </p:txBody>
      </p:sp>
      <p:sp>
        <p:nvSpPr>
          <p:cNvPr id="10" name="Slide Number Placeholder 9"/>
          <p:cNvSpPr>
            <a:spLocks noGrp="1"/>
          </p:cNvSpPr>
          <p:nvPr>
            <p:ph type="sldNum" sz="quarter" idx="12"/>
          </p:nvPr>
        </p:nvSpPr>
        <p:spPr/>
        <p:txBody>
          <a:bodyPr/>
          <a:lstStyle/>
          <a:p>
            <a:fld id="{9822A960-0A2D-45DD-BBFF-B606E0937EC1}" type="slidenum">
              <a:rPr lang="vi-VN" smtClean="0"/>
              <a:t>15</a:t>
            </a:fld>
            <a:endParaRPr lang="vi-VN"/>
          </a:p>
        </p:txBody>
      </p:sp>
    </p:spTree>
    <p:extLst>
      <p:ext uri="{BB962C8B-B14F-4D97-AF65-F5344CB8AC3E}">
        <p14:creationId xmlns:p14="http://schemas.microsoft.com/office/powerpoint/2010/main" val="23496506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Tiền xử lý ảnh</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Điều chỉnh cân bằng sáng (tương phản)</a:t>
            </a:r>
          </a:p>
          <a:p>
            <a:endParaRPr lang="vi-VN" sz="2400" smtClean="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Giảm nhiễu ảnh</a:t>
            </a:r>
            <a:endParaRPr lang="vi-VN" sz="2400">
              <a:latin typeface="Times New Roman" panose="02020603050405020304" pitchFamily="18" charset="0"/>
              <a:cs typeface="Times New Roman" panose="02020603050405020304" pitchFamily="18" charset="0"/>
            </a:endParaRPr>
          </a:p>
        </p:txBody>
      </p:sp>
      <p:pic>
        <p:nvPicPr>
          <p:cNvPr id="1026" name="Picture 1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54078" y="1845734"/>
            <a:ext cx="809289" cy="1712573"/>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2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416416" y="1908641"/>
            <a:ext cx="1739264" cy="175394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sp>
        <p:nvSpPr>
          <p:cNvPr id="5" name="Rectangle 4"/>
          <p:cNvSpPr>
            <a:spLocks noChangeArrowheads="1"/>
          </p:cNvSpPr>
          <p:nvPr/>
        </p:nvSpPr>
        <p:spPr bwMode="auto">
          <a:xfrm>
            <a:off x="0" y="5010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cxnSp>
        <p:nvCxnSpPr>
          <p:cNvPr id="8" name="Straight Arrow Connector 7"/>
          <p:cNvCxnSpPr/>
          <p:nvPr/>
        </p:nvCxnSpPr>
        <p:spPr>
          <a:xfrm>
            <a:off x="7807362" y="3046878"/>
            <a:ext cx="10908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p:nvPr/>
        </p:nvPicPr>
        <p:blipFill>
          <a:blip r:embed="rId9"/>
          <a:stretch>
            <a:fillRect/>
          </a:stretch>
        </p:blipFill>
        <p:spPr>
          <a:xfrm>
            <a:off x="3966545" y="3666069"/>
            <a:ext cx="5352267" cy="2640602"/>
          </a:xfrm>
          <a:prstGeom prst="rect">
            <a:avLst/>
          </a:prstGeom>
        </p:spPr>
      </p:pic>
      <p:sp>
        <p:nvSpPr>
          <p:cNvPr id="7" name="Footer Placeholder 6"/>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16</a:t>
            </a:fld>
            <a:endParaRPr lang="vi-VN"/>
          </a:p>
        </p:txBody>
      </p:sp>
    </p:spTree>
    <p:extLst>
      <p:ext uri="{BB962C8B-B14F-4D97-AF65-F5344CB8AC3E}">
        <p14:creationId xmlns:p14="http://schemas.microsoft.com/office/powerpoint/2010/main" val="3012196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 calcmode="lin" valueType="num">
                                      <p:cBhvr additive="base">
                                        <p:cTn id="13" dur="500" fill="hold"/>
                                        <p:tgtEl>
                                          <p:spTgt spid="1026"/>
                                        </p:tgtEl>
                                        <p:attrNameLst>
                                          <p:attrName>ppt_x</p:attrName>
                                        </p:attrNameLst>
                                      </p:cBhvr>
                                      <p:tavLst>
                                        <p:tav tm="0">
                                          <p:val>
                                            <p:strVal val="#ppt_x"/>
                                          </p:val>
                                        </p:tav>
                                        <p:tav tm="100000">
                                          <p:val>
                                            <p:strVal val="#ppt_x"/>
                                          </p:val>
                                        </p:tav>
                                      </p:tavLst>
                                    </p:anim>
                                    <p:anim calcmode="lin" valueType="num">
                                      <p:cBhvr additive="base">
                                        <p:cTn id="14" dur="500" fill="hold"/>
                                        <p:tgtEl>
                                          <p:spTgt spid="1026"/>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025"/>
                                        </p:tgtEl>
                                        <p:attrNameLst>
                                          <p:attrName>style.visibility</p:attrName>
                                        </p:attrNameLst>
                                      </p:cBhvr>
                                      <p:to>
                                        <p:strVal val="visible"/>
                                      </p:to>
                                    </p:set>
                                    <p:anim calcmode="lin" valueType="num">
                                      <p:cBhvr additive="base">
                                        <p:cTn id="17" dur="500" fill="hold"/>
                                        <p:tgtEl>
                                          <p:spTgt spid="1025"/>
                                        </p:tgtEl>
                                        <p:attrNameLst>
                                          <p:attrName>ppt_x</p:attrName>
                                        </p:attrNameLst>
                                      </p:cBhvr>
                                      <p:tavLst>
                                        <p:tav tm="0">
                                          <p:val>
                                            <p:strVal val="#ppt_x"/>
                                          </p:val>
                                        </p:tav>
                                        <p:tav tm="100000">
                                          <p:val>
                                            <p:strVal val="#ppt_x"/>
                                          </p:val>
                                        </p:tav>
                                      </p:tavLst>
                                    </p:anim>
                                    <p:anim calcmode="lin" valueType="num">
                                      <p:cBhvr additive="base">
                                        <p:cTn id="18" dur="500" fill="hold"/>
                                        <p:tgtEl>
                                          <p:spTgt spid="102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Trích xuất đặc trưng</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 - Mạng Face Net trích xuất đặc trưng</a:t>
            </a:r>
          </a:p>
          <a:p>
            <a:endParaRPr lang="vi-VN" sz="2400">
              <a:latin typeface="Times New Roman" panose="02020603050405020304" pitchFamily="18" charset="0"/>
              <a:cs typeface="Times New Roman" panose="02020603050405020304" pitchFamily="18" charset="0"/>
            </a:endParaRPr>
          </a:p>
        </p:txBody>
      </p:sp>
      <p:pic>
        <p:nvPicPr>
          <p:cNvPr id="5" name="Picture 4"/>
          <p:cNvPicPr/>
          <p:nvPr/>
        </p:nvPicPr>
        <p:blipFill>
          <a:blip r:embed="rId7"/>
          <a:stretch>
            <a:fillRect/>
          </a:stretch>
        </p:blipFill>
        <p:spPr>
          <a:xfrm>
            <a:off x="1356659" y="2296570"/>
            <a:ext cx="8607612" cy="3472217"/>
          </a:xfrm>
          <a:prstGeom prst="rect">
            <a:avLst/>
          </a:prstGeom>
        </p:spPr>
      </p:pic>
      <p:sp>
        <p:nvSpPr>
          <p:cNvPr id="7" name="Rectangle 6"/>
          <p:cNvSpPr/>
          <p:nvPr/>
        </p:nvSpPr>
        <p:spPr>
          <a:xfrm>
            <a:off x="8942294" y="2998694"/>
            <a:ext cx="1021977" cy="2138082"/>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cxnSp>
        <p:nvCxnSpPr>
          <p:cNvPr id="9" name="Straight Connector 8"/>
          <p:cNvCxnSpPr/>
          <p:nvPr/>
        </p:nvCxnSpPr>
        <p:spPr>
          <a:xfrm>
            <a:off x="8942294" y="2985247"/>
            <a:ext cx="1021977" cy="2164977"/>
          </a:xfrm>
          <a:prstGeom prst="line">
            <a:avLst/>
          </a:prstGeom>
          <a:ln w="57150"/>
        </p:spPr>
        <p:style>
          <a:lnRef idx="2">
            <a:schemeClr val="accent2"/>
          </a:lnRef>
          <a:fillRef idx="0">
            <a:schemeClr val="accent2"/>
          </a:fillRef>
          <a:effectRef idx="1">
            <a:schemeClr val="accent2"/>
          </a:effectRef>
          <a:fontRef idx="minor">
            <a:schemeClr val="tx1"/>
          </a:fontRef>
        </p:style>
      </p:cxnSp>
      <p:cxnSp>
        <p:nvCxnSpPr>
          <p:cNvPr id="10" name="Straight Connector 9"/>
          <p:cNvCxnSpPr/>
          <p:nvPr/>
        </p:nvCxnSpPr>
        <p:spPr>
          <a:xfrm flipH="1">
            <a:off x="8942294" y="2998694"/>
            <a:ext cx="1021977" cy="2138082"/>
          </a:xfrm>
          <a:prstGeom prst="line">
            <a:avLst/>
          </a:prstGeom>
          <a:ln w="57150"/>
        </p:spPr>
        <p:style>
          <a:lnRef idx="2">
            <a:schemeClr val="accent2"/>
          </a:lnRef>
          <a:fillRef idx="0">
            <a:schemeClr val="accent2"/>
          </a:fillRef>
          <a:effectRef idx="1">
            <a:schemeClr val="accent2"/>
          </a:effectRef>
          <a:fontRef idx="minor">
            <a:schemeClr val="tx1"/>
          </a:fontRef>
        </p:style>
      </p:cxnSp>
      <p:sp>
        <p:nvSpPr>
          <p:cNvPr id="4" name="Footer Placeholder 3"/>
          <p:cNvSpPr>
            <a:spLocks noGrp="1"/>
          </p:cNvSpPr>
          <p:nvPr>
            <p:ph type="ftr" sz="quarter" idx="11"/>
          </p:nvPr>
        </p:nvSpPr>
        <p:spPr/>
        <p:txBody>
          <a:bodyPr/>
          <a:lstStyle/>
          <a:p>
            <a:r>
              <a:rPr lang="vi-VN" smtClean="0"/>
              <a:t>Phạm Quang Huy</a:t>
            </a:r>
            <a:endParaRPr lang="vi-VN"/>
          </a:p>
        </p:txBody>
      </p:sp>
      <p:sp>
        <p:nvSpPr>
          <p:cNvPr id="8" name="Slide Number Placeholder 7"/>
          <p:cNvSpPr>
            <a:spLocks noGrp="1"/>
          </p:cNvSpPr>
          <p:nvPr>
            <p:ph type="sldNum" sz="quarter" idx="12"/>
          </p:nvPr>
        </p:nvSpPr>
        <p:spPr/>
        <p:txBody>
          <a:bodyPr/>
          <a:lstStyle/>
          <a:p>
            <a:fld id="{9822A960-0A2D-45DD-BBFF-B606E0937EC1}" type="slidenum">
              <a:rPr lang="vi-VN" smtClean="0"/>
              <a:t>17</a:t>
            </a:fld>
            <a:endParaRPr lang="vi-VN"/>
          </a:p>
        </p:txBody>
      </p:sp>
    </p:spTree>
    <p:extLst>
      <p:ext uri="{BB962C8B-B14F-4D97-AF65-F5344CB8AC3E}">
        <p14:creationId xmlns:p14="http://schemas.microsoft.com/office/powerpoint/2010/main" val="2402604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Phân loại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p:cNvPicPr/>
          <p:nvPr/>
        </p:nvPicPr>
        <p:blipFill>
          <a:blip r:embed="rId7"/>
          <a:stretch>
            <a:fillRect/>
          </a:stretch>
        </p:blipFill>
        <p:spPr>
          <a:xfrm>
            <a:off x="2182495" y="1864808"/>
            <a:ext cx="7835564" cy="4105686"/>
          </a:xfrm>
          <a:prstGeom prst="rect">
            <a:avLst/>
          </a:prstGeom>
        </p:spPr>
      </p:pic>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18</a:t>
            </a:fld>
            <a:endParaRPr lang="vi-VN"/>
          </a:p>
        </p:txBody>
      </p:sp>
    </p:spTree>
    <p:extLst>
      <p:ext uri="{BB962C8B-B14F-4D97-AF65-F5344CB8AC3E}">
        <p14:creationId xmlns:p14="http://schemas.microsoft.com/office/powerpoint/2010/main" val="97610814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Phân loại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Khoảng </a:t>
                </a:r>
                <a:r>
                  <a:rPr lang="vi-VN" sz="2400">
                    <a:latin typeface="Times New Roman" panose="02020603050405020304" pitchFamily="18" charset="0"/>
                    <a:cs typeface="Times New Roman" panose="02020603050405020304" pitchFamily="18" charset="0"/>
                  </a:rPr>
                  <a:t>cách Euclide </a:t>
                </a:r>
                <a:r>
                  <a:rPr lang="vi-VN" sz="2400" smtClean="0">
                    <a:latin typeface="Times New Roman" panose="02020603050405020304" pitchFamily="18" charset="0"/>
                    <a:cs typeface="Times New Roman" panose="02020603050405020304" pitchFamily="18" charset="0"/>
                  </a:rPr>
                  <a:t>được </a:t>
                </a:r>
                <a:r>
                  <a:rPr lang="vi-VN" sz="2400">
                    <a:latin typeface="Times New Roman" panose="02020603050405020304" pitchFamily="18" charset="0"/>
                    <a:cs typeface="Times New Roman" panose="02020603050405020304" pitchFamily="18" charset="0"/>
                  </a:rPr>
                  <a:t>tính theo công thức</a:t>
                </a:r>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𝑎</m:t>
                        </m:r>
                        <m:r>
                          <a:rPr lang="en-US" i="1">
                            <a:latin typeface="Cambria Math" panose="02040503050406030204" pitchFamily="18" charset="0"/>
                          </a:rPr>
                          <m:t>,</m:t>
                        </m:r>
                        <m:r>
                          <a:rPr lang="en-US" i="1">
                            <a:latin typeface="Cambria Math" panose="02040503050406030204" pitchFamily="18" charset="0"/>
                          </a:rPr>
                          <m:t>𝑏</m:t>
                        </m:r>
                      </m:e>
                    </m:d>
                    <m:r>
                      <a:rPr lang="en-US" i="1">
                        <a:latin typeface="Cambria Math" panose="02040503050406030204" pitchFamily="18" charset="0"/>
                      </a:rPr>
                      <m:t>=</m:t>
                    </m:r>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𝑏</m:t>
                        </m:r>
                        <m:r>
                          <a:rPr lang="en-US" i="1">
                            <a:latin typeface="Cambria Math" panose="02040503050406030204" pitchFamily="18" charset="0"/>
                          </a:rPr>
                          <m:t>,</m:t>
                        </m:r>
                        <m:r>
                          <a:rPr lang="en-US" i="1">
                            <a:latin typeface="Cambria Math" panose="02040503050406030204" pitchFamily="18" charset="0"/>
                          </a:rPr>
                          <m:t>𝑎</m:t>
                        </m:r>
                      </m:e>
                    </m:d>
                    <m:r>
                      <a:rPr lang="en-US" i="1">
                        <a:latin typeface="Cambria Math" panose="02040503050406030204" pitchFamily="18" charset="0"/>
                      </a:rPr>
                      <m:t>= </m:t>
                    </m:r>
                    <m:rad>
                      <m:radPr>
                        <m:degHide m:val="on"/>
                        <m:ctrlPr>
                          <a:rPr lang="vi-VN" i="1">
                            <a:latin typeface="Cambria Math" panose="02040503050406030204" pitchFamily="18" charset="0"/>
                          </a:rPr>
                        </m:ctrlPr>
                      </m:radPr>
                      <m:deg/>
                      <m:e>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2</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2</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128</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128</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e>
                    </m:rad>
                  </m:oMath>
                </a14:m>
                <a:endParaRPr lang="en-US" smtClean="0"/>
              </a:p>
              <a:p>
                <a:endParaRPr lang="en-US"/>
              </a:p>
              <a:p>
                <a:r>
                  <a:rPr lang="en-US" smtClean="0"/>
                  <a:t>-</a:t>
                </a:r>
                <a:r>
                  <a:rPr lang="en-US" sz="2400" smtClean="0">
                    <a:latin typeface="Times New Roman" panose="02020603050405020304" pitchFamily="18" charset="0"/>
                    <a:cs typeface="Times New Roman" panose="02020603050405020304" pitchFamily="18" charset="0"/>
                  </a:rPr>
                  <a:t> Khoảng cách gần nhất phải nhỏ hơn một ngưỡng threshold.</a:t>
                </a:r>
                <a:endParaRPr lang="vi-VN"/>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7"/>
                <a:stretch>
                  <a:fillRect l="-1515" t="-2121"/>
                </a:stretch>
              </a:blipFill>
            </p:spPr>
            <p:txBody>
              <a:bodyPr/>
              <a:lstStyle/>
              <a:p>
                <a:r>
                  <a:rPr lang="vi-VN">
                    <a:noFill/>
                  </a:rPr>
                  <a:t> </a:t>
                </a:r>
              </a:p>
            </p:txBody>
          </p:sp>
        </mc:Fallback>
      </mc:AlternateContent>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19</a:t>
            </a:fld>
            <a:endParaRPr lang="vi-VN"/>
          </a:p>
        </p:txBody>
      </p:sp>
    </p:spTree>
    <p:extLst>
      <p:ext uri="{BB962C8B-B14F-4D97-AF65-F5344CB8AC3E}">
        <p14:creationId xmlns:p14="http://schemas.microsoft.com/office/powerpoint/2010/main" val="92822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666701" y="2072252"/>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a:t>Đặt vấn đề</a:t>
            </a:r>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3349201" y="2161152"/>
            <a:ext cx="381000"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149957" y="2968604"/>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err="1"/>
              <a:t>Thiết</a:t>
            </a:r>
            <a:r>
              <a:rPr lang="en-US" altLang="en-US" sz="2500" b="1"/>
              <a:t> </a:t>
            </a:r>
            <a:r>
              <a:rPr lang="en-US" altLang="en-US" sz="2500" b="1" err="1"/>
              <a:t>kế</a:t>
            </a:r>
            <a:r>
              <a:rPr lang="en-US" altLang="en-US" sz="2500" b="1"/>
              <a:t> </a:t>
            </a:r>
            <a:r>
              <a:rPr lang="en-US" altLang="en-US" sz="2500" b="1" err="1" smtClean="0"/>
              <a:t>hệ</a:t>
            </a:r>
            <a:r>
              <a:rPr lang="en-US" altLang="en-US" sz="2500" b="1" smtClean="0"/>
              <a:t> </a:t>
            </a:r>
            <a:r>
              <a:rPr lang="en-US" altLang="en-US" sz="2500" b="1" err="1" smtClean="0"/>
              <a:t>thống</a:t>
            </a:r>
            <a:endParaRPr lang="en-US" altLang="en-US" sz="2500" b="1"/>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3845157" y="3074967"/>
            <a:ext cx="381000"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149957" y="3993667"/>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err="1" smtClean="0"/>
              <a:t>Kết</a:t>
            </a:r>
            <a:r>
              <a:rPr lang="en-US" altLang="en-US" sz="2500" b="1" smtClean="0"/>
              <a:t> </a:t>
            </a:r>
            <a:r>
              <a:rPr lang="en-US" altLang="en-US" sz="2500" b="1" err="1" smtClean="0"/>
              <a:t>quả</a:t>
            </a:r>
            <a:endParaRPr lang="en-US" altLang="en-US" sz="2500" b="1"/>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3845157" y="4069867"/>
            <a:ext cx="381000"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730201" y="4923918"/>
            <a:ext cx="4649216"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a:t>Kết luận và h</a:t>
            </a:r>
            <a:r>
              <a:rPr lang="vi-VN" altLang="en-US" sz="2500" b="1"/>
              <a:t>ư</a:t>
            </a:r>
            <a:r>
              <a:rPr lang="en-US" altLang="en-US" sz="2500" b="1"/>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3393651" y="5025518"/>
            <a:ext cx="381000"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2</a:t>
            </a:fld>
            <a:endParaRPr lang="vi-VN"/>
          </a:p>
        </p:txBody>
      </p:sp>
    </p:spTree>
    <p:extLst>
      <p:ext uri="{BB962C8B-B14F-4D97-AF65-F5344CB8AC3E}">
        <p14:creationId xmlns:p14="http://schemas.microsoft.com/office/powerpoint/2010/main" val="35008323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Xây dựng ứng dụng</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Các chức năng chính của ứng dụng</a:t>
            </a:r>
          </a:p>
          <a:p>
            <a:endParaRPr lang="vi-VN" sz="2400">
              <a:latin typeface="Times New Roman" panose="02020603050405020304" pitchFamily="18" charset="0"/>
              <a:cs typeface="Times New Roman" panose="02020603050405020304" pitchFamily="18" charset="0"/>
            </a:endParaRPr>
          </a:p>
        </p:txBody>
      </p:sp>
      <p:pic>
        <p:nvPicPr>
          <p:cNvPr id="5" name="Picture 4"/>
          <p:cNvPicPr/>
          <p:nvPr/>
        </p:nvPicPr>
        <p:blipFill>
          <a:blip r:embed="rId7"/>
          <a:stretch>
            <a:fillRect/>
          </a:stretch>
        </p:blipFill>
        <p:spPr>
          <a:xfrm>
            <a:off x="2505223" y="2219748"/>
            <a:ext cx="6800141" cy="3979345"/>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20</a:t>
            </a:fld>
            <a:endParaRPr lang="vi-VN"/>
          </a:p>
        </p:txBody>
      </p:sp>
    </p:spTree>
    <p:extLst>
      <p:ext uri="{BB962C8B-B14F-4D97-AF65-F5344CB8AC3E}">
        <p14:creationId xmlns:p14="http://schemas.microsoft.com/office/powerpoint/2010/main" val="40156630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Thêm người mới</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thêm một người mới vào hệ thống nhận dạng</a:t>
            </a:r>
          </a:p>
          <a:p>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21</a:t>
            </a:fld>
            <a:endParaRPr lang="vi-VN"/>
          </a:p>
        </p:txBody>
      </p:sp>
      <p:pic>
        <p:nvPicPr>
          <p:cNvPr id="8" name="Picture 7"/>
          <p:cNvPicPr>
            <a:picLocks noChangeAspect="1"/>
          </p:cNvPicPr>
          <p:nvPr/>
        </p:nvPicPr>
        <p:blipFill>
          <a:blip r:embed="rId7"/>
          <a:stretch>
            <a:fillRect/>
          </a:stretch>
        </p:blipFill>
        <p:spPr>
          <a:xfrm>
            <a:off x="1097280" y="2258126"/>
            <a:ext cx="10544390" cy="3364752"/>
          </a:xfrm>
          <a:prstGeom prst="rect">
            <a:avLst/>
          </a:prstGeom>
        </p:spPr>
      </p:pic>
    </p:spTree>
    <p:extLst>
      <p:ext uri="{BB962C8B-B14F-4D97-AF65-F5344CB8AC3E}">
        <p14:creationId xmlns:p14="http://schemas.microsoft.com/office/powerpoint/2010/main" val="30861987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nhận diện khuôn mặt</a:t>
            </a:r>
          </a:p>
          <a:p>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22</a:t>
            </a:fld>
            <a:endParaRPr lang="vi-VN"/>
          </a:p>
        </p:txBody>
      </p:sp>
      <p:pic>
        <p:nvPicPr>
          <p:cNvPr id="8" name="Picture 7"/>
          <p:cNvPicPr>
            <a:picLocks noChangeAspect="1"/>
          </p:cNvPicPr>
          <p:nvPr/>
        </p:nvPicPr>
        <p:blipFill>
          <a:blip r:embed="rId7"/>
          <a:stretch>
            <a:fillRect/>
          </a:stretch>
        </p:blipFill>
        <p:spPr>
          <a:xfrm>
            <a:off x="1097280" y="2278169"/>
            <a:ext cx="9493383" cy="3981096"/>
          </a:xfrm>
          <a:prstGeom prst="rect">
            <a:avLst/>
          </a:prstGeom>
        </p:spPr>
      </p:pic>
    </p:spTree>
    <p:extLst>
      <p:ext uri="{BB962C8B-B14F-4D97-AF65-F5344CB8AC3E}">
        <p14:creationId xmlns:p14="http://schemas.microsoft.com/office/powerpoint/2010/main" val="9371344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5"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908748" y="2233617"/>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68" name="Group 48">
            <a:extLst>
              <a:ext uri="{FF2B5EF4-FFF2-40B4-BE49-F238E27FC236}">
                <a16:creationId xmlns:a16="http://schemas.microsoft.com/office/drawing/2014/main" id="{4FECA8FD-AF92-4611-9F6E-519525888D7C}"/>
              </a:ext>
            </a:extLst>
          </p:cNvPr>
          <p:cNvGrpSpPr>
            <a:grpSpLocks/>
          </p:cNvGrpSpPr>
          <p:nvPr/>
        </p:nvGrpSpPr>
        <p:grpSpPr bwMode="auto">
          <a:xfrm>
            <a:off x="3591248" y="2322517"/>
            <a:ext cx="381000" cy="381000"/>
            <a:chOff x="2078" y="1680"/>
            <a:chExt cx="1615" cy="1615"/>
          </a:xfrm>
        </p:grpSpPr>
        <p:sp>
          <p:nvSpPr>
            <p:cNvPr id="69"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0"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1"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72"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3"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74"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75"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392004" y="3129969"/>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smtClean="0"/>
              <a:t>hệ</a:t>
            </a:r>
            <a:r>
              <a:rPr lang="en-US" altLang="en-US" sz="2500" smtClean="0"/>
              <a:t> </a:t>
            </a:r>
            <a:r>
              <a:rPr lang="en-US" altLang="en-US" sz="2500" err="1" smtClean="0"/>
              <a:t>thống</a:t>
            </a:r>
            <a:endParaRPr lang="en-US" altLang="en-US" sz="2500"/>
          </a:p>
        </p:txBody>
      </p:sp>
      <p:grpSp>
        <p:nvGrpSpPr>
          <p:cNvPr id="76" name="Group 55">
            <a:extLst>
              <a:ext uri="{FF2B5EF4-FFF2-40B4-BE49-F238E27FC236}">
                <a16:creationId xmlns:a16="http://schemas.microsoft.com/office/drawing/2014/main" id="{20C5310B-52CF-4ACB-8361-1BBEE68E4D82}"/>
              </a:ext>
            </a:extLst>
          </p:cNvPr>
          <p:cNvGrpSpPr>
            <a:grpSpLocks/>
          </p:cNvGrpSpPr>
          <p:nvPr/>
        </p:nvGrpSpPr>
        <p:grpSpPr bwMode="auto">
          <a:xfrm>
            <a:off x="4087204" y="3236332"/>
            <a:ext cx="381000" cy="381000"/>
            <a:chOff x="2078" y="1680"/>
            <a:chExt cx="1615" cy="1615"/>
          </a:xfrm>
        </p:grpSpPr>
        <p:sp>
          <p:nvSpPr>
            <p:cNvPr id="77"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8"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9"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0"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1"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82"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83"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392004" y="4155032"/>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smtClean="0">
                <a:solidFill>
                  <a:srgbClr val="FF0000"/>
                </a:solidFill>
              </a:rPr>
              <a:t>Kết</a:t>
            </a:r>
            <a:r>
              <a:rPr lang="en-US" altLang="en-US" sz="4500" b="1" smtClean="0">
                <a:solidFill>
                  <a:srgbClr val="FF0000"/>
                </a:solidFill>
              </a:rPr>
              <a:t> </a:t>
            </a:r>
            <a:r>
              <a:rPr lang="en-US" altLang="en-US" sz="4500" b="1" err="1" smtClean="0">
                <a:solidFill>
                  <a:srgbClr val="FF0000"/>
                </a:solidFill>
              </a:rPr>
              <a:t>quả</a:t>
            </a:r>
            <a:endParaRPr lang="en-US" altLang="en-US" sz="4500" b="1">
              <a:solidFill>
                <a:srgbClr val="FF0000"/>
              </a:solidFill>
            </a:endParaRPr>
          </a:p>
        </p:txBody>
      </p:sp>
      <p:grpSp>
        <p:nvGrpSpPr>
          <p:cNvPr id="84" name="Group 62">
            <a:extLst>
              <a:ext uri="{FF2B5EF4-FFF2-40B4-BE49-F238E27FC236}">
                <a16:creationId xmlns:a16="http://schemas.microsoft.com/office/drawing/2014/main" id="{C9736739-83DE-405F-9AAD-71973CF65B9B}"/>
              </a:ext>
            </a:extLst>
          </p:cNvPr>
          <p:cNvGrpSpPr>
            <a:grpSpLocks/>
          </p:cNvGrpSpPr>
          <p:nvPr/>
        </p:nvGrpSpPr>
        <p:grpSpPr bwMode="auto">
          <a:xfrm>
            <a:off x="4087204" y="4231232"/>
            <a:ext cx="381000" cy="381000"/>
            <a:chOff x="2078" y="1680"/>
            <a:chExt cx="1615" cy="1615"/>
          </a:xfrm>
        </p:grpSpPr>
        <p:sp>
          <p:nvSpPr>
            <p:cNvPr id="85"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6"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7"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8"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9"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0"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91"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972248" y="5085283"/>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92" name="Group 69">
            <a:extLst>
              <a:ext uri="{FF2B5EF4-FFF2-40B4-BE49-F238E27FC236}">
                <a16:creationId xmlns:a16="http://schemas.microsoft.com/office/drawing/2014/main" id="{AB7BDF74-9BDB-4C30-BADC-A53751533084}"/>
              </a:ext>
            </a:extLst>
          </p:cNvPr>
          <p:cNvGrpSpPr>
            <a:grpSpLocks/>
          </p:cNvGrpSpPr>
          <p:nvPr/>
        </p:nvGrpSpPr>
        <p:grpSpPr bwMode="auto">
          <a:xfrm>
            <a:off x="3635698" y="5186883"/>
            <a:ext cx="381000" cy="381000"/>
            <a:chOff x="2078" y="1680"/>
            <a:chExt cx="1615" cy="1615"/>
          </a:xfrm>
        </p:grpSpPr>
        <p:sp>
          <p:nvSpPr>
            <p:cNvPr id="93"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4"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5"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6"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7"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8"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23</a:t>
            </a:fld>
            <a:endParaRPr lang="vi-VN"/>
          </a:p>
        </p:txBody>
      </p:sp>
    </p:spTree>
    <p:extLst>
      <p:ext uri="{BB962C8B-B14F-4D97-AF65-F5344CB8AC3E}">
        <p14:creationId xmlns:p14="http://schemas.microsoft.com/office/powerpoint/2010/main" val="13731032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quả</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5" name="Diagram 4"/>
          <p:cNvGraphicFramePr/>
          <p:nvPr>
            <p:extLst>
              <p:ext uri="{D42A27DB-BD31-4B8C-83A1-F6EECF244321}">
                <p14:modId xmlns:p14="http://schemas.microsoft.com/office/powerpoint/2010/main" val="4193729681"/>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24</a:t>
            </a:fld>
            <a:endParaRPr lang="vi-VN"/>
          </a:p>
        </p:txBody>
      </p:sp>
      <p:pic>
        <p:nvPicPr>
          <p:cNvPr id="10" name="recogniz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9"/>
          <a:stretch>
            <a:fillRect/>
          </a:stretch>
        </p:blipFill>
        <p:spPr>
          <a:xfrm>
            <a:off x="2121848" y="2090516"/>
            <a:ext cx="8009264" cy="3696135"/>
          </a:xfrm>
        </p:spPr>
      </p:pic>
    </p:spTree>
    <p:extLst>
      <p:ext uri="{BB962C8B-B14F-4D97-AF65-F5344CB8AC3E}">
        <p14:creationId xmlns:p14="http://schemas.microsoft.com/office/powerpoint/2010/main" val="15150931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033876" y="2247064"/>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2716376" y="2335964"/>
            <a:ext cx="381000"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517132" y="3143416"/>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a:t>thiết</a:t>
            </a:r>
            <a:r>
              <a:rPr lang="en-US" altLang="en-US" sz="2500"/>
              <a:t> </a:t>
            </a:r>
            <a:r>
              <a:rPr lang="en-US" altLang="en-US" sz="2500" err="1"/>
              <a:t>bị</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212332" y="3249779"/>
            <a:ext cx="381000"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517132" y="4168479"/>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Đo</a:t>
            </a:r>
            <a:r>
              <a:rPr lang="en-US" altLang="en-US" sz="2500"/>
              <a:t> </a:t>
            </a:r>
            <a:r>
              <a:rPr lang="en-US" altLang="en-US" sz="2500" err="1"/>
              <a:t>thực</a:t>
            </a:r>
            <a:r>
              <a:rPr lang="en-US" altLang="en-US" sz="2500"/>
              <a:t> </a:t>
            </a:r>
            <a:r>
              <a:rPr lang="en-US" altLang="en-US" sz="2500" err="1"/>
              <a:t>nghiệm</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212332" y="4244679"/>
            <a:ext cx="381000"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097376" y="5098730"/>
            <a:ext cx="8177608"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a:solidFill>
                  <a:srgbClr val="FF0000"/>
                </a:solidFill>
              </a:rPr>
              <a:t>Kết</a:t>
            </a:r>
            <a:r>
              <a:rPr lang="en-US" altLang="en-US" sz="4500" b="1">
                <a:solidFill>
                  <a:srgbClr val="FF0000"/>
                </a:solidFill>
              </a:rPr>
              <a:t> </a:t>
            </a:r>
            <a:r>
              <a:rPr lang="en-US" altLang="en-US" sz="4500" b="1" err="1">
                <a:solidFill>
                  <a:srgbClr val="FF0000"/>
                </a:solidFill>
              </a:rPr>
              <a:t>luận</a:t>
            </a:r>
            <a:r>
              <a:rPr lang="en-US" altLang="en-US" sz="4500" b="1">
                <a:solidFill>
                  <a:srgbClr val="FF0000"/>
                </a:solidFill>
              </a:rPr>
              <a:t> </a:t>
            </a:r>
            <a:r>
              <a:rPr lang="en-US" altLang="en-US" sz="4500" b="1" err="1">
                <a:solidFill>
                  <a:srgbClr val="FF0000"/>
                </a:solidFill>
              </a:rPr>
              <a:t>và</a:t>
            </a:r>
            <a:r>
              <a:rPr lang="en-US" altLang="en-US" sz="4500" b="1">
                <a:solidFill>
                  <a:srgbClr val="FF0000"/>
                </a:solidFill>
              </a:rPr>
              <a:t> h</a:t>
            </a:r>
            <a:r>
              <a:rPr lang="vi-VN" altLang="en-US" sz="4500" b="1">
                <a:solidFill>
                  <a:srgbClr val="FF0000"/>
                </a:solidFill>
              </a:rPr>
              <a:t>ư</a:t>
            </a:r>
            <a:r>
              <a:rPr lang="en-US" altLang="en-US" sz="4500" b="1" err="1">
                <a:solidFill>
                  <a:srgbClr val="FF0000"/>
                </a:solidFill>
              </a:rPr>
              <a:t>ớng</a:t>
            </a:r>
            <a:r>
              <a:rPr lang="en-US" altLang="en-US" sz="4500" b="1">
                <a:solidFill>
                  <a:srgbClr val="FF0000"/>
                </a:solidFill>
              </a:rPr>
              <a:t> </a:t>
            </a:r>
            <a:r>
              <a:rPr lang="en-US" altLang="en-US" sz="4500" b="1" err="1">
                <a:solidFill>
                  <a:srgbClr val="FF0000"/>
                </a:solidFill>
              </a:rPr>
              <a:t>phát</a:t>
            </a:r>
            <a:r>
              <a:rPr lang="en-US" altLang="en-US" sz="4500" b="1">
                <a:solidFill>
                  <a:srgbClr val="FF0000"/>
                </a:solidFill>
              </a:rPr>
              <a:t> </a:t>
            </a:r>
            <a:r>
              <a:rPr lang="en-US" altLang="en-US" sz="4500" b="1" err="1">
                <a:solidFill>
                  <a:srgbClr val="FF0000"/>
                </a:solidFill>
              </a:rPr>
              <a:t>triển</a:t>
            </a:r>
            <a:endParaRPr lang="en-US" altLang="en-US" sz="4500" b="1">
              <a:solidFill>
                <a:srgbClr val="FF0000"/>
              </a:solidFill>
            </a:endParaRP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2760826" y="5200330"/>
            <a:ext cx="381000"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25</a:t>
            </a:fld>
            <a:endParaRPr lang="vi-VN"/>
          </a:p>
        </p:txBody>
      </p:sp>
    </p:spTree>
    <p:extLst>
      <p:ext uri="{BB962C8B-B14F-4D97-AF65-F5344CB8AC3E}">
        <p14:creationId xmlns:p14="http://schemas.microsoft.com/office/powerpoint/2010/main" val="10420123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luận</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Nhiệm vụ đã thực hiện:</a:t>
            </a:r>
          </a:p>
          <a:p>
            <a:r>
              <a:rPr lang="vi-VN" sz="2400" smtClean="0">
                <a:latin typeface="Times New Roman" panose="02020603050405020304" pitchFamily="18" charset="0"/>
                <a:cs typeface="Times New Roman" panose="02020603050405020304" pitchFamily="18" charset="0"/>
              </a:rPr>
              <a:t>- Tìm hiểu, nghiên cứu bài toán phát hiện khuôn mặt</a:t>
            </a:r>
          </a:p>
          <a:p>
            <a:r>
              <a:rPr lang="vi-VN" sz="2400" smtClean="0">
                <a:latin typeface="Times New Roman" panose="02020603050405020304" pitchFamily="18" charset="0"/>
                <a:cs typeface="Times New Roman" panose="02020603050405020304" pitchFamily="18" charset="0"/>
              </a:rPr>
              <a:t>- Tìm hiểu, nghiên cứu bài toán nhận dạng khuôn mặt</a:t>
            </a:r>
          </a:p>
          <a:p>
            <a:r>
              <a:rPr lang="vi-VN" sz="2400" smtClean="0">
                <a:latin typeface="Times New Roman" panose="02020603050405020304" pitchFamily="18" charset="0"/>
                <a:cs typeface="Times New Roman" panose="02020603050405020304" pitchFamily="18" charset="0"/>
              </a:rPr>
              <a:t>- Xây dựng ứng dụng nhận diện khuôn mặt trên hệ điều hành Android</a:t>
            </a:r>
          </a:p>
          <a:p>
            <a:r>
              <a:rPr lang="vi-VN" sz="2400" smtClean="0">
                <a:latin typeface="Times New Roman" panose="02020603050405020304" pitchFamily="18" charset="0"/>
                <a:cs typeface="Times New Roman" panose="02020603050405020304" pitchFamily="18" charset="0"/>
              </a:rPr>
              <a:t>- Áp dụng trí tuệ nhân tạo vào quá trình xử lý</a:t>
            </a:r>
          </a:p>
          <a:p>
            <a:r>
              <a:rPr lang="vi-VN" sz="2400" smtClean="0">
                <a:latin typeface="Times New Roman" panose="02020603050405020304" pitchFamily="18" charset="0"/>
                <a:cs typeface="Times New Roman" panose="02020603050405020304" pitchFamily="18" charset="0"/>
              </a:rPr>
              <a:t>* Hướng phát triển đồ án:</a:t>
            </a:r>
          </a:p>
          <a:p>
            <a:r>
              <a:rPr lang="vi-VN" sz="2400" smtClean="0">
                <a:latin typeface="Times New Roman" panose="02020603050405020304" pitchFamily="18" charset="0"/>
                <a:cs typeface="Times New Roman" panose="02020603050405020304" pitchFamily="18" charset="0"/>
              </a:rPr>
              <a:t>- Phát triển thành các ứng dụng cần đến quá trình nhận dạng khuôn mặt.</a:t>
            </a:r>
          </a:p>
          <a:p>
            <a:r>
              <a:rPr lang="vi-VN" sz="2400" smtClean="0">
                <a:latin typeface="Times New Roman" panose="02020603050405020304" pitchFamily="18" charset="0"/>
                <a:cs typeface="Times New Roman" panose="02020603050405020304" pitchFamily="18" charset="0"/>
              </a:rPr>
              <a:t>- Phát triển thêm phần Web server để lưu trữ, xử lý dữ liệu.</a:t>
            </a:r>
            <a:endParaRPr lang="vi-VN" sz="2400">
              <a:latin typeface="Times New Roman" panose="02020603050405020304" pitchFamily="18" charset="0"/>
              <a:cs typeface="Times New Roman" panose="02020603050405020304" pitchFamily="18" charset="0"/>
            </a:endParaRPr>
          </a:p>
        </p:txBody>
      </p:sp>
      <p:graphicFrame>
        <p:nvGraphicFramePr>
          <p:cNvPr id="9" name="Diagram 8"/>
          <p:cNvGraphicFramePr/>
          <p:nvPr>
            <p:extLst>
              <p:ext uri="{D42A27DB-BD31-4B8C-83A1-F6EECF244321}">
                <p14:modId xmlns:p14="http://schemas.microsoft.com/office/powerpoint/2010/main" val="173369003"/>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26</a:t>
            </a:fld>
            <a:endParaRPr lang="vi-VN"/>
          </a:p>
        </p:txBody>
      </p:sp>
    </p:spTree>
    <p:extLst>
      <p:ext uri="{BB962C8B-B14F-4D97-AF65-F5344CB8AC3E}">
        <p14:creationId xmlns:p14="http://schemas.microsoft.com/office/powerpoint/2010/main" val="12399755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thúc</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ctr"/>
            <a:r>
              <a:rPr lang="vi-VN" sz="6600" smtClean="0">
                <a:solidFill>
                  <a:srgbClr val="0070C0"/>
                </a:solidFill>
                <a:latin typeface="Times New Roman" panose="02020603050405020304" pitchFamily="18" charset="0"/>
                <a:cs typeface="Times New Roman" panose="02020603050405020304" pitchFamily="18" charset="0"/>
              </a:rPr>
              <a:t>CẢM ƠN MỌI NGƯỜI ĐÃ LẮNG NGHE</a:t>
            </a:r>
            <a:endParaRPr lang="vi-VN" sz="6600">
              <a:solidFill>
                <a:srgbClr val="0070C0"/>
              </a:solidFill>
              <a:latin typeface="Times New Roman" panose="02020603050405020304" pitchFamily="18" charset="0"/>
              <a:cs typeface="Times New Roman" panose="02020603050405020304" pitchFamily="18" charset="0"/>
            </a:endParaRPr>
          </a:p>
        </p:txBody>
      </p:sp>
      <p:graphicFrame>
        <p:nvGraphicFramePr>
          <p:cNvPr id="9" name="Diagram 8"/>
          <p:cNvGraphicFramePr/>
          <p:nvPr>
            <p:extLst>
              <p:ext uri="{D42A27DB-BD31-4B8C-83A1-F6EECF244321}">
                <p14:modId xmlns:p14="http://schemas.microsoft.com/office/powerpoint/2010/main" val="173369003"/>
              </p:ext>
            </p:extLst>
          </p:nvPr>
        </p:nvGraphicFramePr>
        <p:xfrm>
          <a:off x="1842004"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27</a:t>
            </a:fld>
            <a:endParaRPr lang="vi-VN"/>
          </a:p>
        </p:txBody>
      </p:sp>
    </p:spTree>
    <p:extLst>
      <p:ext uri="{BB962C8B-B14F-4D97-AF65-F5344CB8AC3E}">
        <p14:creationId xmlns:p14="http://schemas.microsoft.com/office/powerpoint/2010/main" val="3087261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572572" y="2085700"/>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a:solidFill>
                  <a:srgbClr val="FF0000"/>
                </a:solidFill>
              </a:rPr>
              <a:t>Đặt vấn đề</a:t>
            </a:r>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3255072" y="2174600"/>
            <a:ext cx="381000"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055828" y="2982052"/>
            <a:ext cx="4419600"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a:t>Thiết</a:t>
            </a:r>
            <a:r>
              <a:rPr lang="en-US" altLang="en-US" sz="2500"/>
              <a:t> </a:t>
            </a:r>
            <a:r>
              <a:rPr lang="en-US" altLang="en-US" sz="2500" err="1"/>
              <a:t>kế</a:t>
            </a:r>
            <a:r>
              <a:rPr lang="en-US" altLang="en-US" sz="2500"/>
              <a:t> </a:t>
            </a:r>
            <a:r>
              <a:rPr lang="en-US" altLang="en-US" sz="2500" err="1" smtClean="0"/>
              <a:t>hệ</a:t>
            </a:r>
            <a:r>
              <a:rPr lang="en-US" altLang="en-US" sz="2500" smtClean="0"/>
              <a:t> </a:t>
            </a:r>
            <a:r>
              <a:rPr lang="en-US" altLang="en-US" sz="2500" err="1" smtClean="0"/>
              <a:t>thống</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751028" y="3088415"/>
            <a:ext cx="381000"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055828" y="4007115"/>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smtClean="0"/>
              <a:t>Kết</a:t>
            </a:r>
            <a:r>
              <a:rPr lang="en-US" altLang="en-US" sz="2500" smtClean="0"/>
              <a:t> </a:t>
            </a:r>
            <a:r>
              <a:rPr lang="en-US" altLang="en-US" sz="2500" err="1" smtClean="0"/>
              <a:t>quả</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751028" y="4083315"/>
            <a:ext cx="381000"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636072" y="4937366"/>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3299522" y="5038966"/>
            <a:ext cx="381000"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3</a:t>
            </a:fld>
            <a:endParaRPr lang="vi-VN"/>
          </a:p>
        </p:txBody>
      </p:sp>
    </p:spTree>
    <p:extLst>
      <p:ext uri="{BB962C8B-B14F-4D97-AF65-F5344CB8AC3E}">
        <p14:creationId xmlns:p14="http://schemas.microsoft.com/office/powerpoint/2010/main" val="28184030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marL="0" indent="0">
              <a:buNone/>
            </a:pPr>
            <a:r>
              <a:rPr lang="en-US" sz="2400">
                <a:latin typeface="Times New Roman" panose="02020603050405020304" pitchFamily="18" charset="0"/>
                <a:cs typeface="Times New Roman" panose="02020603050405020304" pitchFamily="18" charset="0"/>
              </a:rPr>
              <a:t>-</a:t>
            </a:r>
            <a:r>
              <a:rPr lang="en-US" sz="2400" smtClean="0">
                <a:latin typeface="Times New Roman" panose="02020603050405020304" pitchFamily="18" charset="0"/>
                <a:cs typeface="Times New Roman" panose="02020603050405020304" pitchFamily="18" charset="0"/>
              </a:rPr>
              <a:t> Trí tuệ nhân tạo giúp ích cho con người trong rất nhiều lĩnh vực của cuộc sống.</a:t>
            </a:r>
          </a:p>
          <a:p>
            <a:pPr marL="0" indent="0">
              <a:buNone/>
            </a:pPr>
            <a:r>
              <a:rPr lang="en-US" sz="2400" smtClean="0">
                <a:latin typeface="Times New Roman" panose="02020603050405020304" pitchFamily="18" charset="0"/>
                <a:cs typeface="Times New Roman" panose="02020603050405020304" pitchFamily="18" charset="0"/>
              </a:rPr>
              <a:t>- Thị giác máy tính (Computer Vision) là một trong những lĩnh vực đang rất được quan tâm.</a:t>
            </a:r>
          </a:p>
          <a:p>
            <a:pPr marL="0" indent="0">
              <a:buNone/>
            </a:pPr>
            <a:r>
              <a:rPr lang="en-US" sz="2400" smtClean="0">
                <a:latin typeface="Times New Roman" panose="02020603050405020304" pitchFamily="18" charset="0"/>
                <a:cs typeface="Times New Roman" panose="02020603050405020304" pitchFamily="18" charset="0"/>
              </a:rPr>
              <a:t>- Một trong những bài toán đặc trưng nhất của thị giác máy tính là nhận dạng khuôn mặt người.</a:t>
            </a:r>
          </a:p>
          <a:p>
            <a:pPr marL="0" indent="0">
              <a:buNone/>
            </a:pPr>
            <a:r>
              <a:rPr lang="en-US" sz="2400" smtClean="0">
                <a:latin typeface="Times New Roman" panose="02020603050405020304" pitchFamily="18" charset="0"/>
                <a:cs typeface="Times New Roman" panose="02020603050405020304" pitchFamily="18" charset="0"/>
              </a:rPr>
              <a:t>- Phần lớn các hệ thống nhận dạng khuôn mặt được xây dựng trên hệ thống máy tính.</a:t>
            </a:r>
          </a:p>
          <a:p>
            <a:pPr marL="0" indent="0">
              <a:buNone/>
            </a:pPr>
            <a:r>
              <a:rPr lang="en-US" sz="2400" smtClean="0">
                <a:latin typeface="Times New Roman" panose="02020603050405020304" pitchFamily="18" charset="0"/>
                <a:cs typeface="Times New Roman" panose="02020603050405020304" pitchFamily="18" charset="0"/>
              </a:rPr>
              <a:t>=&gt; Không thuận tiện, linh hoạt.</a:t>
            </a:r>
          </a:p>
        </p:txBody>
      </p:sp>
      <p:graphicFrame>
        <p:nvGraphicFramePr>
          <p:cNvPr id="5" name="Diagram 4"/>
          <p:cNvGraphicFramePr/>
          <p:nvPr>
            <p:extLst>
              <p:ext uri="{D42A27DB-BD31-4B8C-83A1-F6EECF244321}">
                <p14:modId xmlns:p14="http://schemas.microsoft.com/office/powerpoint/2010/main" val="1127040548"/>
              </p:ext>
            </p:extLst>
          </p:nvPr>
        </p:nvGraphicFramePr>
        <p:xfrm>
          <a:off x="1940248"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7499860" y="2299446"/>
            <a:ext cx="4324559" cy="278354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4</a:t>
            </a:fld>
            <a:endParaRPr lang="vi-VN"/>
          </a:p>
        </p:txBody>
      </p:sp>
    </p:spTree>
    <p:extLst>
      <p:ext uri="{BB962C8B-B14F-4D97-AF65-F5344CB8AC3E}">
        <p14:creationId xmlns:p14="http://schemas.microsoft.com/office/powerpoint/2010/main" val="2655483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smtClean="0">
                <a:latin typeface="Times New Roman" panose="02020603050405020304" pitchFamily="18" charset="0"/>
                <a:cs typeface="Times New Roman" panose="02020603050405020304" pitchFamily="18" charset="0"/>
              </a:rPr>
              <a:t>Thiết bị di động ngày càng phổ biến rộng rãi, liên tục được nâng cấp tốc độ xử lý.</a:t>
            </a:r>
          </a:p>
          <a:p>
            <a:pPr>
              <a:buFontTx/>
              <a:buChar char="-"/>
            </a:pPr>
            <a:r>
              <a:rPr lang="en-US" sz="2400" smtClean="0">
                <a:latin typeface="Times New Roman" panose="02020603050405020304" pitchFamily="18" charset="0"/>
                <a:cs typeface="Times New Roman" panose="02020603050405020304" pitchFamily="18" charset="0"/>
              </a:rPr>
              <a:t>Nhu cầu nhận dạng cho các hệ thống nhỏ, không cài đặt phức tạp, linh hoạt, tiết kiệm chi phí.</a:t>
            </a:r>
          </a:p>
          <a:p>
            <a:pPr marL="0" indent="0">
              <a:buNone/>
            </a:pPr>
            <a:r>
              <a:rPr lang="en-US" sz="2400" smtClean="0">
                <a:latin typeface="Times New Roman" panose="02020603050405020304" pitchFamily="18" charset="0"/>
                <a:cs typeface="Times New Roman" panose="02020603050405020304" pitchFamily="18" charset="0"/>
              </a:rPr>
              <a:t>=&gt; Xây dựng ứng dụng nhận diện khuôn mặt trên điện thoại di động.</a:t>
            </a:r>
          </a:p>
        </p:txBody>
      </p:sp>
      <p:graphicFrame>
        <p:nvGraphicFramePr>
          <p:cNvPr id="5" name="Diagram 4"/>
          <p:cNvGraphicFramePr/>
          <p:nvPr>
            <p:extLst>
              <p:ext uri="{D42A27DB-BD31-4B8C-83A1-F6EECF244321}">
                <p14:modId xmlns:p14="http://schemas.microsoft.com/office/powerpoint/2010/main" val="1223502068"/>
              </p:ext>
            </p:extLst>
          </p:nvPr>
        </p:nvGraphicFramePr>
        <p:xfrm>
          <a:off x="1940248"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p:cNvPicPr>
            <a:picLocks noChangeAspect="1"/>
          </p:cNvPicPr>
          <p:nvPr/>
        </p:nvPicPr>
        <p:blipFill>
          <a:blip r:embed="rId7"/>
          <a:stretch>
            <a:fillRect/>
          </a:stretch>
        </p:blipFill>
        <p:spPr>
          <a:xfrm>
            <a:off x="7863071" y="1771982"/>
            <a:ext cx="3639951" cy="4394656"/>
          </a:xfrm>
          <a:prstGeom prst="rect">
            <a:avLst/>
          </a:prstGeom>
        </p:spPr>
      </p:pic>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5</a:t>
            </a:fld>
            <a:endParaRPr lang="vi-VN"/>
          </a:p>
        </p:txBody>
      </p:sp>
    </p:spTree>
    <p:extLst>
      <p:ext uri="{BB962C8B-B14F-4D97-AF65-F5344CB8AC3E}">
        <p14:creationId xmlns:p14="http://schemas.microsoft.com/office/powerpoint/2010/main" val="25057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027" y="215224"/>
            <a:ext cx="10018713" cy="1317810"/>
          </a:xfrm>
        </p:spPr>
        <p:txBody>
          <a:bodyPr>
            <a:normAutofit/>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411207" y="2099146"/>
            <a:ext cx="4419600"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Đặt vấn đề</a:t>
            </a:r>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3093707" y="2188046"/>
            <a:ext cx="381000"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894463" y="2995498"/>
            <a:ext cx="5165564"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a:solidFill>
                  <a:srgbClr val="FF0000"/>
                </a:solidFill>
              </a:rPr>
              <a:t>Thiết</a:t>
            </a:r>
            <a:r>
              <a:rPr lang="en-US" altLang="en-US" sz="4500" b="1">
                <a:solidFill>
                  <a:srgbClr val="FF0000"/>
                </a:solidFill>
              </a:rPr>
              <a:t> </a:t>
            </a:r>
            <a:r>
              <a:rPr lang="en-US" altLang="en-US" sz="4500" b="1" err="1">
                <a:solidFill>
                  <a:srgbClr val="FF0000"/>
                </a:solidFill>
              </a:rPr>
              <a:t>kế</a:t>
            </a:r>
            <a:r>
              <a:rPr lang="en-US" altLang="en-US" sz="4500" b="1">
                <a:solidFill>
                  <a:srgbClr val="FF0000"/>
                </a:solidFill>
              </a:rPr>
              <a:t> </a:t>
            </a:r>
            <a:r>
              <a:rPr lang="en-US" altLang="en-US" sz="4500" b="1" err="1" smtClean="0">
                <a:solidFill>
                  <a:srgbClr val="FF0000"/>
                </a:solidFill>
              </a:rPr>
              <a:t>hệ</a:t>
            </a:r>
            <a:r>
              <a:rPr lang="en-US" altLang="en-US" sz="4500" b="1" smtClean="0">
                <a:solidFill>
                  <a:srgbClr val="FF0000"/>
                </a:solidFill>
              </a:rPr>
              <a:t> </a:t>
            </a:r>
            <a:r>
              <a:rPr lang="en-US" altLang="en-US" sz="4500" b="1" err="1" smtClean="0">
                <a:solidFill>
                  <a:srgbClr val="FF0000"/>
                </a:solidFill>
              </a:rPr>
              <a:t>thống</a:t>
            </a:r>
            <a:endParaRPr lang="en-US" altLang="en-US" sz="4500" b="1">
              <a:solidFill>
                <a:srgbClr val="FF0000"/>
              </a:solidFill>
            </a:endParaRPr>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3589663" y="3101861"/>
            <a:ext cx="381000"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894463" y="4020561"/>
            <a:ext cx="4419600"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err="1" smtClean="0"/>
              <a:t>Kết</a:t>
            </a:r>
            <a:r>
              <a:rPr lang="en-US" altLang="en-US" sz="2500" smtClean="0"/>
              <a:t> </a:t>
            </a:r>
            <a:r>
              <a:rPr lang="en-US" altLang="en-US" sz="2500" err="1" smtClean="0"/>
              <a:t>quả</a:t>
            </a:r>
            <a:endParaRPr lang="en-US" altLang="en-US" sz="2500"/>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3589663" y="4096761"/>
            <a:ext cx="381000"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474707" y="4950812"/>
            <a:ext cx="4419600"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luận và h</a:t>
            </a:r>
            <a:r>
              <a:rPr lang="vi-VN" altLang="en-US" sz="2500"/>
              <a:t>ư</a:t>
            </a:r>
            <a:r>
              <a:rPr lang="en-US" altLang="en-US" sz="2500"/>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3138157" y="5052412"/>
            <a:ext cx="381000"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6</a:t>
            </a:fld>
            <a:endParaRPr lang="vi-VN"/>
          </a:p>
        </p:txBody>
      </p:sp>
    </p:spTree>
    <p:extLst>
      <p:ext uri="{BB962C8B-B14F-4D97-AF65-F5344CB8AC3E}">
        <p14:creationId xmlns:p14="http://schemas.microsoft.com/office/powerpoint/2010/main" val="17391205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Các công việc cần thực hiện</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Rectangle 12"/>
          <p:cNvSpPr/>
          <p:nvPr/>
        </p:nvSpPr>
        <p:spPr>
          <a:xfrm>
            <a:off x="5042506"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Phân đoạn video</a:t>
            </a:r>
            <a:endParaRPr lang="vi-VN">
              <a:ln w="0"/>
              <a:solidFill>
                <a:schemeClr val="tx1"/>
              </a:solidFill>
              <a:effectLst>
                <a:outerShdw blurRad="38100" dist="19050" dir="2700000" algn="tl" rotWithShape="0">
                  <a:schemeClr val="dk1">
                    <a:alpha val="40000"/>
                  </a:schemeClr>
                </a:outerShdw>
              </a:effectLst>
            </a:endParaRPr>
          </a:p>
        </p:txBody>
      </p:sp>
      <p:sp>
        <p:nvSpPr>
          <p:cNvPr id="14" name="Rectangle 13"/>
          <p:cNvSpPr/>
          <p:nvPr/>
        </p:nvSpPr>
        <p:spPr>
          <a:xfrm>
            <a:off x="8823769"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Phát hiện mặt người</a:t>
            </a:r>
            <a:endParaRPr lang="vi-VN">
              <a:ln w="0"/>
              <a:solidFill>
                <a:schemeClr val="tx1"/>
              </a:solidFill>
              <a:effectLst>
                <a:outerShdw blurRad="38100" dist="19050" dir="2700000" algn="tl" rotWithShape="0">
                  <a:schemeClr val="dk1">
                    <a:alpha val="40000"/>
                  </a:schemeClr>
                </a:outerShdw>
              </a:effectLst>
            </a:endParaRPr>
          </a:p>
        </p:txBody>
      </p:sp>
      <p:cxnSp>
        <p:nvCxnSpPr>
          <p:cNvPr id="16" name="Straight Arrow Connector 15"/>
          <p:cNvCxnSpPr>
            <a:endCxn id="13" idx="1"/>
          </p:cNvCxnSpPr>
          <p:nvPr/>
        </p:nvCxnSpPr>
        <p:spPr>
          <a:xfrm flipV="1">
            <a:off x="3644153" y="2568387"/>
            <a:ext cx="1398353" cy="134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8823769" y="4267199"/>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Tiền xử lý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8" name="Rectangle 17"/>
          <p:cNvSpPr/>
          <p:nvPr/>
        </p:nvSpPr>
        <p:spPr>
          <a:xfrm>
            <a:off x="5042506" y="4267197"/>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Nhận dạng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9" name="Oval 18"/>
          <p:cNvSpPr/>
          <p:nvPr/>
        </p:nvSpPr>
        <p:spPr>
          <a:xfrm>
            <a:off x="1484309" y="4161861"/>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Danh tính khuôn mặt</a:t>
            </a:r>
            <a:endParaRPr lang="vi-VN">
              <a:solidFill>
                <a:schemeClr val="tx1"/>
              </a:solidFill>
            </a:endParaRPr>
          </a:p>
        </p:txBody>
      </p:sp>
      <p:cxnSp>
        <p:nvCxnSpPr>
          <p:cNvPr id="20" name="Straight Arrow Connector 19"/>
          <p:cNvCxnSpPr>
            <a:stCxn id="13" idx="3"/>
            <a:endCxn id="14" idx="1"/>
          </p:cNvCxnSpPr>
          <p:nvPr/>
        </p:nvCxnSpPr>
        <p:spPr>
          <a:xfrm>
            <a:off x="6832950" y="2568387"/>
            <a:ext cx="19908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4" idx="2"/>
            <a:endCxn id="17" idx="0"/>
          </p:cNvCxnSpPr>
          <p:nvPr/>
        </p:nvCxnSpPr>
        <p:spPr>
          <a:xfrm>
            <a:off x="9718991" y="3092822"/>
            <a:ext cx="0" cy="1174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7" idx="1"/>
            <a:endCxn id="18" idx="3"/>
          </p:cNvCxnSpPr>
          <p:nvPr/>
        </p:nvCxnSpPr>
        <p:spPr>
          <a:xfrm flipH="1" flipV="1">
            <a:off x="6832950" y="4791633"/>
            <a:ext cx="1990819"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8" idx="1"/>
            <a:endCxn id="19" idx="6"/>
          </p:cNvCxnSpPr>
          <p:nvPr/>
        </p:nvCxnSpPr>
        <p:spPr>
          <a:xfrm flipH="1" flipV="1">
            <a:off x="3689627" y="4791632"/>
            <a:ext cx="135287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1434608" y="1952065"/>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Thu nhận hình ảnh (camera)</a:t>
            </a:r>
            <a:endParaRPr lang="vi-VN">
              <a:solidFill>
                <a:schemeClr val="tx1"/>
              </a:solidFill>
            </a:endParaRPr>
          </a:p>
        </p:txBody>
      </p:sp>
      <p:sp>
        <p:nvSpPr>
          <p:cNvPr id="36" name="TextBox 35"/>
          <p:cNvSpPr txBox="1"/>
          <p:nvPr/>
        </p:nvSpPr>
        <p:spPr>
          <a:xfrm>
            <a:off x="7273528" y="1922055"/>
            <a:ext cx="1550241" cy="646331"/>
          </a:xfrm>
          <a:prstGeom prst="rect">
            <a:avLst/>
          </a:prstGeom>
          <a:noFill/>
        </p:spPr>
        <p:txBody>
          <a:bodyPr wrap="square" rtlCol="0">
            <a:spAutoFit/>
          </a:bodyPr>
          <a:lstStyle/>
          <a:p>
            <a:r>
              <a:rPr lang="en-US" smtClean="0"/>
              <a:t>Khung hình (frame)</a:t>
            </a:r>
            <a:endParaRPr lang="vi-VN"/>
          </a:p>
        </p:txBody>
      </p:sp>
      <p:sp>
        <p:nvSpPr>
          <p:cNvPr id="37" name="TextBox 36"/>
          <p:cNvSpPr txBox="1"/>
          <p:nvPr/>
        </p:nvSpPr>
        <p:spPr>
          <a:xfrm>
            <a:off x="9839092" y="3211607"/>
            <a:ext cx="1550241" cy="923330"/>
          </a:xfrm>
          <a:prstGeom prst="rect">
            <a:avLst/>
          </a:prstGeom>
          <a:noFill/>
        </p:spPr>
        <p:txBody>
          <a:bodyPr wrap="square" rtlCol="0">
            <a:spAutoFit/>
          </a:bodyPr>
          <a:lstStyle/>
          <a:p>
            <a:r>
              <a:rPr lang="en-US" smtClean="0"/>
              <a:t>Các khuôn mặt được phát hiện</a:t>
            </a:r>
            <a:endParaRPr lang="vi-VN"/>
          </a:p>
        </p:txBody>
      </p:sp>
      <p:sp>
        <p:nvSpPr>
          <p:cNvPr id="38" name="TextBox 37"/>
          <p:cNvSpPr txBox="1"/>
          <p:nvPr/>
        </p:nvSpPr>
        <p:spPr>
          <a:xfrm>
            <a:off x="7006512" y="3944031"/>
            <a:ext cx="1697157" cy="646331"/>
          </a:xfrm>
          <a:prstGeom prst="rect">
            <a:avLst/>
          </a:prstGeom>
          <a:noFill/>
        </p:spPr>
        <p:txBody>
          <a:bodyPr wrap="square" rtlCol="0">
            <a:spAutoFit/>
          </a:bodyPr>
          <a:lstStyle/>
          <a:p>
            <a:r>
              <a:rPr lang="en-US" smtClean="0"/>
              <a:t>Các khuôn mặt được căn chỉnh</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7</a:t>
            </a:fld>
            <a:endParaRPr lang="vi-VN"/>
          </a:p>
        </p:txBody>
      </p:sp>
    </p:spTree>
    <p:extLst>
      <p:ext uri="{BB962C8B-B14F-4D97-AF65-F5344CB8AC3E}">
        <p14:creationId xmlns:p14="http://schemas.microsoft.com/office/powerpoint/2010/main" val="3814122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vi-VN" sz="4000">
                <a:cs typeface="Times New Roman" panose="02020603050405020304" pitchFamily="18" charset="0"/>
              </a:rPr>
              <a:t>P</a:t>
            </a:r>
            <a:r>
              <a:rPr lang="vi-VN" sz="4000" smtClean="0">
                <a:cs typeface="Times New Roman" panose="02020603050405020304" pitchFamily="18" charset="0"/>
              </a:rPr>
              <a:t>hương </a:t>
            </a:r>
            <a:r>
              <a:rPr lang="vi-VN" sz="4000">
                <a:cs typeface="Times New Roman" panose="02020603050405020304" pitchFamily="18" charset="0"/>
              </a:rPr>
              <a:t>pháp phát hiện khuôn mặt của Viola và </a:t>
            </a:r>
            <a:r>
              <a:rPr lang="vi-VN" sz="4000" smtClean="0">
                <a:cs typeface="Times New Roman" panose="02020603050405020304" pitchFamily="18" charset="0"/>
              </a:rPr>
              <a:t>Johns</a:t>
            </a:r>
            <a:endParaRPr lang="vi-VN" sz="400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Năm </a:t>
            </a:r>
            <a:r>
              <a:rPr lang="vi-VN" sz="2400">
                <a:latin typeface="Times New Roman" panose="02020603050405020304" pitchFamily="18" charset="0"/>
                <a:cs typeface="Times New Roman" panose="02020603050405020304" pitchFamily="18" charset="0"/>
              </a:rPr>
              <a:t>2001, Viola và Jones đã phát minh ra trình phân loại Haar </a:t>
            </a:r>
            <a:r>
              <a:rPr lang="vi-VN" sz="2400" smtClean="0">
                <a:latin typeface="Times New Roman" panose="02020603050405020304" pitchFamily="18" charset="0"/>
                <a:cs typeface="Times New Roman" panose="02020603050405020304" pitchFamily="18" charset="0"/>
              </a:rPr>
              <a:t>Cascades.</a:t>
            </a:r>
          </a:p>
          <a:p>
            <a:r>
              <a:rPr lang="vi-VN" sz="2400">
                <a:latin typeface="Times New Roman" panose="02020603050405020304" pitchFamily="18" charset="0"/>
                <a:cs typeface="Times New Roman" panose="02020603050405020304" pitchFamily="18" charset="0"/>
              </a:rPr>
              <a:t>- Đây là một cách tiếp cận dựa trên máy học, chức năng xếp tầng được đào tạo từ rất nhiều hình ảnh tích cực và tiêu </a:t>
            </a:r>
            <a:r>
              <a:rPr lang="vi-VN" sz="2400" smtClean="0">
                <a:latin typeface="Times New Roman" panose="02020603050405020304" pitchFamily="18" charset="0"/>
                <a:cs typeface="Times New Roman" panose="02020603050405020304" pitchFamily="18" charset="0"/>
              </a:rPr>
              <a:t>cực.</a:t>
            </a:r>
          </a:p>
          <a:p>
            <a:r>
              <a:rPr lang="vi-VN" sz="2400" smtClean="0">
                <a:latin typeface="Times New Roman" panose="02020603050405020304" pitchFamily="18" charset="0"/>
                <a:cs typeface="Times New Roman" panose="02020603050405020304" pitchFamily="18" charset="0"/>
              </a:rPr>
              <a:t>- Thời gian phát hiện ngắn, độ chính xác cao.</a:t>
            </a:r>
          </a:p>
          <a:p>
            <a:r>
              <a:rPr lang="vi-VN" sz="2400" smtClean="0">
                <a:latin typeface="Times New Roman" panose="02020603050405020304" pitchFamily="18" charset="0"/>
                <a:cs typeface="Times New Roman" panose="02020603050405020304" pitchFamily="18" charset="0"/>
              </a:rPr>
              <a:t>=&gt; Được nhiều hãng sản xuất máy ảnh lớn lựa chọn.</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8</a:t>
            </a:fld>
            <a:endParaRPr lang="vi-VN"/>
          </a:p>
        </p:txBody>
      </p:sp>
    </p:spTree>
    <p:extLst>
      <p:ext uri="{BB962C8B-B14F-4D97-AF65-F5344CB8AC3E}">
        <p14:creationId xmlns:p14="http://schemas.microsoft.com/office/powerpoint/2010/main" val="2616331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smtClean="0">
                <a:solidFill>
                  <a:schemeClr val="bg1"/>
                </a:solidFill>
                <a:latin typeface="Arial" pitchFamily="34" charset="0"/>
                <a:cs typeface="Arial" pitchFamily="34" charset="0"/>
              </a:rPr>
              <a:t>Kết luận và hướng phát triển</a:t>
            </a:r>
            <a:br>
              <a:rPr lang="en-US" smtClean="0">
                <a:solidFill>
                  <a:schemeClr val="bg1"/>
                </a:solidFill>
                <a:latin typeface="Arial" pitchFamily="34" charset="0"/>
                <a:cs typeface="Arial" pitchFamily="34" charset="0"/>
              </a:rPr>
            </a:br>
            <a:r>
              <a:rPr lang="vi-VN" sz="4000">
                <a:solidFill>
                  <a:schemeClr val="tx1"/>
                </a:solidFill>
                <a:cs typeface="Times New Roman" panose="02020603050405020304" pitchFamily="18" charset="0"/>
              </a:rPr>
              <a:t>Các đặc trưng Haar-like</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1395819936"/>
              </p:ext>
            </p:extLst>
          </p:nvPr>
        </p:nvGraphicFramePr>
        <p:xfrm>
          <a:off x="1853709" y="349625"/>
          <a:ext cx="8568952" cy="360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79" y="1845734"/>
                <a:ext cx="9325381" cy="4023360"/>
              </a:xfrm>
            </p:spPr>
            <p:txBody>
              <a:bodyPr>
                <a:normAutofit/>
              </a:bodyPr>
              <a:lstStyle/>
              <a:p>
                <a:pPr marL="0" indent="0">
                  <a:buNone/>
                </a:pPr>
                <a:r>
                  <a:rPr lang="vi-VN" sz="2400" smtClean="0">
                    <a:latin typeface="Times New Roman" panose="02020603050405020304" pitchFamily="18" charset="0"/>
                    <a:cs typeface="Times New Roman" panose="02020603050405020304" pitchFamily="18" charset="0"/>
                  </a:rPr>
                  <a:t>- Đặc trưng cạnh</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đường</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xung quanh tâm </a:t>
                </a:r>
              </a:p>
              <a:p>
                <a:pPr marL="0" indent="0">
                  <a:buNone/>
                </a:pPr>
                <a:endParaRPr lang="vi-VN" sz="2400" smtClean="0">
                  <a:latin typeface="Times New Roman" panose="02020603050405020304" pitchFamily="18" charset="0"/>
                  <a:cs typeface="Times New Roman" panose="02020603050405020304" pitchFamily="18" charset="0"/>
                </a:endParaRPr>
              </a:p>
              <a:p>
                <a:pPr>
                  <a:buFont typeface="Symbol" panose="05050102010706020507" pitchFamily="18" charset="2"/>
                  <a:buChar char="Þ"/>
                </a:pPr>
                <a14:m>
                  <m:oMath xmlns:m="http://schemas.openxmlformats.org/officeDocument/2006/math">
                    <m:r>
                      <a:rPr lang="vi-VN" i="1">
                        <a:latin typeface="Cambria Math" panose="02040503050406030204" pitchFamily="18" charset="0"/>
                      </a:rPr>
                      <m:t>𝑓</m:t>
                    </m:r>
                    <m:d>
                      <m:dPr>
                        <m:ctrlPr>
                          <a:rPr lang="vi-VN" i="1">
                            <a:latin typeface="Cambria Math" panose="02040503050406030204" pitchFamily="18" charset="0"/>
                          </a:rPr>
                        </m:ctrlPr>
                      </m:dPr>
                      <m:e>
                        <m:r>
                          <a:rPr lang="vi-VN" i="1">
                            <a:latin typeface="Cambria Math" panose="02040503050406030204" pitchFamily="18" charset="0"/>
                          </a:rPr>
                          <m:t>𝑥</m:t>
                        </m:r>
                      </m:e>
                    </m:d>
                    <m:r>
                      <a:rPr lang="vi-VN" i="1">
                        <a:latin typeface="Cambria Math" panose="02040503050406030204" pitchFamily="18" charset="0"/>
                      </a:rPr>
                      <m:t>= </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đ</m:t>
                        </m:r>
                        <m:r>
                          <a:rPr lang="vi-VN" i="1">
                            <a:latin typeface="Cambria Math" panose="02040503050406030204" pitchFamily="18" charset="0"/>
                          </a:rPr>
                          <m:t>𝑒𝑛</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r>
                      <a:rPr lang="vi-VN" i="1">
                        <a:latin typeface="Cambria Math" panose="02040503050406030204" pitchFamily="18" charset="0"/>
                      </a:rPr>
                      <m:t>−</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𝑡𝑟</m:t>
                        </m:r>
                        <m:r>
                          <a:rPr lang="vi-VN" i="1">
                            <a:latin typeface="Cambria Math" panose="02040503050406030204" pitchFamily="18" charset="0"/>
                          </a:rPr>
                          <m:t>ắ</m:t>
                        </m:r>
                        <m:r>
                          <a:rPr lang="vi-VN" i="1">
                            <a:latin typeface="Cambria Math" panose="02040503050406030204" pitchFamily="18" charset="0"/>
                          </a:rPr>
                          <m:t>𝑛𝑔</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oMath>
                </a14:m>
                <a:endParaRPr lang="vi-VN"/>
              </a:p>
              <a:p>
                <a:pPr marL="0" indent="0">
                  <a:buNone/>
                </a:pPr>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79" y="1845734"/>
                <a:ext cx="9325381" cy="4023360"/>
              </a:xfrm>
              <a:blipFill>
                <a:blip r:embed="rId7"/>
                <a:stretch>
                  <a:fillRect l="-1961" t="-2121"/>
                </a:stretch>
              </a:blipFill>
            </p:spPr>
            <p:txBody>
              <a:bodyPr/>
              <a:lstStyle/>
              <a:p>
                <a:r>
                  <a:rPr lang="vi-VN">
                    <a:noFill/>
                  </a:rPr>
                  <a:t> </a:t>
                </a:r>
              </a:p>
            </p:txBody>
          </p:sp>
        </mc:Fallback>
      </mc:AlternateContent>
      <p:pic>
        <p:nvPicPr>
          <p:cNvPr id="8" name="Picture 7" descr="https://images.viblo.asia/47709099-37f8-48f2-be1b-4a5dc6a41c5b.png"/>
          <p:cNvPicPr/>
          <p:nvPr/>
        </p:nvPicPr>
        <p:blipFill>
          <a:blip r:embed="rId8">
            <a:extLst>
              <a:ext uri="{28A0092B-C50C-407E-A947-70E740481C1C}">
                <a14:useLocalDpi xmlns:a14="http://schemas.microsoft.com/office/drawing/2010/main" val="0"/>
              </a:ext>
            </a:extLst>
          </a:blip>
          <a:srcRect/>
          <a:stretch>
            <a:fillRect/>
          </a:stretch>
        </p:blipFill>
        <p:spPr bwMode="auto">
          <a:xfrm>
            <a:off x="3904184" y="1833971"/>
            <a:ext cx="2589481" cy="605486"/>
          </a:xfrm>
          <a:prstGeom prst="rect">
            <a:avLst/>
          </a:prstGeom>
          <a:noFill/>
          <a:ln>
            <a:noFill/>
          </a:ln>
        </p:spPr>
      </p:pic>
      <p:pic>
        <p:nvPicPr>
          <p:cNvPr id="9" name="Picture 8" descr="https://images.viblo.asia/29443da2-2467-4776-990e-69d9977c902e.png"/>
          <p:cNvPicPr/>
          <p:nvPr/>
        </p:nvPicPr>
        <p:blipFill>
          <a:blip r:embed="rId9">
            <a:extLst>
              <a:ext uri="{28A0092B-C50C-407E-A947-70E740481C1C}">
                <a14:useLocalDpi xmlns:a14="http://schemas.microsoft.com/office/drawing/2010/main" val="0"/>
              </a:ext>
            </a:extLst>
          </a:blip>
          <a:srcRect/>
          <a:stretch>
            <a:fillRect/>
          </a:stretch>
        </p:blipFill>
        <p:spPr bwMode="auto">
          <a:xfrm>
            <a:off x="4147068" y="2617756"/>
            <a:ext cx="2966426" cy="797049"/>
          </a:xfrm>
          <a:prstGeom prst="rect">
            <a:avLst/>
          </a:prstGeom>
          <a:noFill/>
          <a:ln>
            <a:noFill/>
          </a:ln>
        </p:spPr>
      </p:pic>
      <p:pic>
        <p:nvPicPr>
          <p:cNvPr id="10" name="Picture 9" descr="https://images.viblo.asia/988200ee-7f89-4d58-bdb3-52479e62dc35.png"/>
          <p:cNvPicPr/>
          <p:nvPr/>
        </p:nvPicPr>
        <p:blipFill>
          <a:blip r:embed="rId10">
            <a:extLst>
              <a:ext uri="{28A0092B-C50C-407E-A947-70E740481C1C}">
                <a14:useLocalDpi xmlns:a14="http://schemas.microsoft.com/office/drawing/2010/main" val="0"/>
              </a:ext>
            </a:extLst>
          </a:blip>
          <a:srcRect/>
          <a:stretch>
            <a:fillRect/>
          </a:stretch>
        </p:blipFill>
        <p:spPr bwMode="auto">
          <a:xfrm>
            <a:off x="4866674" y="3879643"/>
            <a:ext cx="1626991" cy="614368"/>
          </a:xfrm>
          <a:prstGeom prst="rect">
            <a:avLst/>
          </a:prstGeom>
          <a:noFill/>
          <a:ln>
            <a:noFill/>
          </a:ln>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9</a:t>
            </a:fld>
            <a:endParaRPr lang="vi-VN"/>
          </a:p>
        </p:txBody>
      </p:sp>
    </p:spTree>
    <p:extLst>
      <p:ext uri="{BB962C8B-B14F-4D97-AF65-F5344CB8AC3E}">
        <p14:creationId xmlns:p14="http://schemas.microsoft.com/office/powerpoint/2010/main" val="98465722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436</TotalTime>
  <Words>1355</Words>
  <Application>Microsoft Office PowerPoint</Application>
  <PresentationFormat>Widescreen</PresentationFormat>
  <Paragraphs>270</Paragraphs>
  <Slides>27</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Cambria Math</vt:lpstr>
      <vt:lpstr>Symbol</vt:lpstr>
      <vt:lpstr>Times New Roman</vt:lpstr>
      <vt:lpstr>Retrospect</vt:lpstr>
      <vt:lpstr>Xây dựng ứng dụng nhận diện khuôn mặt trên điện thoại Android</vt:lpstr>
      <vt:lpstr>Nội dung trình bày</vt:lpstr>
      <vt:lpstr>Nội dung trình bày</vt:lpstr>
      <vt:lpstr>Kết luận và hướng phát triển Giới thiệu</vt:lpstr>
      <vt:lpstr>Kết luận và hướng phát triển Giới thiệu</vt:lpstr>
      <vt:lpstr>Nội dung trình bày</vt:lpstr>
      <vt:lpstr>Kết luận và hướng phát triển Các công việc cần thực hiện</vt:lpstr>
      <vt:lpstr>Kết luận và hướng phát triển Phương pháp phát hiện khuôn mặt của Viola và Johns</vt:lpstr>
      <vt:lpstr>Kết luận và hướng phát triển Các đặc trưng Haar-like</vt:lpstr>
      <vt:lpstr>Kết luận và hướng phát triển Trình phân loại Haar Cascades</vt:lpstr>
      <vt:lpstr>Kết luận và hướng phát triển Trình phân loại Haar Cascades</vt:lpstr>
      <vt:lpstr>Kết luận và hướng phát triển Quá trình phát hiện khuôn mặt</vt:lpstr>
      <vt:lpstr>Kết luận và hướng phát triển Nhận dạng khuôn mặt</vt:lpstr>
      <vt:lpstr>Kết luận và hướng phát triển Nhận dạng khuôn mặt</vt:lpstr>
      <vt:lpstr>Kết luận và hướng phát triển Nhận diện khuôn mặt sử dụng Face Net</vt:lpstr>
      <vt:lpstr>Kết luận và hướng phát triển Tiền xử lý ảnh</vt:lpstr>
      <vt:lpstr>Kết luận và hướng phát triển Trích xuất đặc trưng</vt:lpstr>
      <vt:lpstr>Kết luận và hướng phát triển Phân loại khuôn mặt</vt:lpstr>
      <vt:lpstr>Kết luận và hướng phát triển Phân loại khuôn mặt</vt:lpstr>
      <vt:lpstr>Kết luận và hướng phát triển Xây dựng ứng dụng</vt:lpstr>
      <vt:lpstr>Kết luận và hướng phát triển Thêm người mới</vt:lpstr>
      <vt:lpstr>Kết luận và hướng phát triển Nhận diện khuôn mặt</vt:lpstr>
      <vt:lpstr>Nội dung trình bày</vt:lpstr>
      <vt:lpstr>Kết luận và hướng phát triển Kết quả</vt:lpstr>
      <vt:lpstr>Nội dung trình bày</vt:lpstr>
      <vt:lpstr>Kết luận và hướng phát triển Kết luận</vt:lpstr>
      <vt:lpstr>Kết luận và hướng phát triển Kết thúc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ứng dụng nhận diện khuôn mặt trên Android</dc:title>
  <dc:creator>huy pham</dc:creator>
  <cp:lastModifiedBy>huy pham</cp:lastModifiedBy>
  <cp:revision>142</cp:revision>
  <dcterms:created xsi:type="dcterms:W3CDTF">2020-04-30T07:55:05Z</dcterms:created>
  <dcterms:modified xsi:type="dcterms:W3CDTF">2020-05-04T17:03:45Z</dcterms:modified>
</cp:coreProperties>
</file>

<file path=docProps/thumbnail.jpeg>
</file>